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3" r:id="rId2"/>
    <p:sldId id="323" r:id="rId3"/>
    <p:sldId id="282" r:id="rId4"/>
    <p:sldId id="325" r:id="rId5"/>
    <p:sldId id="321" r:id="rId6"/>
    <p:sldId id="322" r:id="rId7"/>
    <p:sldId id="320" r:id="rId8"/>
    <p:sldId id="324" r:id="rId9"/>
    <p:sldId id="300" r:id="rId10"/>
  </p:sldIdLst>
  <p:sldSz cx="12192000" cy="6858000"/>
  <p:notesSz cx="9312275" cy="70262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74C2"/>
    <a:srgbClr val="9FA617"/>
    <a:srgbClr val="91CCFD"/>
    <a:srgbClr val="0081C6"/>
    <a:srgbClr val="7CDEFC"/>
    <a:srgbClr val="001648"/>
    <a:srgbClr val="002D62"/>
    <a:srgbClr val="FEFE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41" autoAdjust="0"/>
    <p:restoredTop sz="74661" autoAdjust="0"/>
  </p:normalViewPr>
  <p:slideViewPr>
    <p:cSldViewPr snapToGrid="0">
      <p:cViewPr varScale="1">
        <p:scale>
          <a:sx n="84" d="100"/>
          <a:sy n="84" d="100"/>
        </p:scale>
        <p:origin x="1912" y="17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2334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/C:\Users\mdoll\AppData\Roaming\OpenText\DM\Temp\WPPIRECORDS-%23350370-v1-2018-12_Rate_Design_Charts_-_MPeters_Presentation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/C:\Users\mdoll\AppData\Roaming\OpenText\DM\Temp\WPPIRECORDS-%23344407-v3-2018_Annual_Meeting_Wholesale_Costs_for_Presentation_.XLSX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Sheet1!$C$3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rgbClr val="0081C6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Sheet1!$B$4:$B$15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Sheet1!$C$4:$C$15</c:f>
              <c:numCache>
                <c:formatCode>General</c:formatCode>
                <c:ptCount val="12"/>
                <c:pt idx="0">
                  <c:v>70.540000000000006</c:v>
                </c:pt>
                <c:pt idx="1">
                  <c:v>74.58</c:v>
                </c:pt>
                <c:pt idx="2">
                  <c:v>72.17</c:v>
                </c:pt>
                <c:pt idx="3">
                  <c:v>74.84</c:v>
                </c:pt>
                <c:pt idx="4">
                  <c:v>77.48</c:v>
                </c:pt>
                <c:pt idx="5">
                  <c:v>76.34</c:v>
                </c:pt>
                <c:pt idx="6">
                  <c:v>75.540000000000006</c:v>
                </c:pt>
                <c:pt idx="7">
                  <c:v>75.89</c:v>
                </c:pt>
                <c:pt idx="8">
                  <c:v>80.75</c:v>
                </c:pt>
                <c:pt idx="9">
                  <c:v>77.209999999999994</c:v>
                </c:pt>
                <c:pt idx="10">
                  <c:v>78.91</c:v>
                </c:pt>
                <c:pt idx="11">
                  <c:v>76.59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80-4083-A679-DD587543B95B}"/>
            </c:ext>
          </c:extLst>
        </c:ser>
        <c:ser>
          <c:idx val="1"/>
          <c:order val="1"/>
          <c:tx>
            <c:strRef>
              <c:f>Sheet1!$D$3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rgbClr val="9FA617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Sheet1!$B$4:$B$15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</c:v>
                </c:pt>
                <c:pt idx="8">
                  <c:v>Sept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Sheet1!$D$4:$D$15</c:f>
              <c:numCache>
                <c:formatCode>General</c:formatCode>
                <c:ptCount val="12"/>
                <c:pt idx="0">
                  <c:v>69.459999999999994</c:v>
                </c:pt>
                <c:pt idx="1">
                  <c:v>77.739999999999995</c:v>
                </c:pt>
                <c:pt idx="2">
                  <c:v>70.47</c:v>
                </c:pt>
                <c:pt idx="3">
                  <c:v>70.959999999999994</c:v>
                </c:pt>
                <c:pt idx="4">
                  <c:v>72.19</c:v>
                </c:pt>
                <c:pt idx="5">
                  <c:v>80.459999999999994</c:v>
                </c:pt>
                <c:pt idx="6">
                  <c:v>87.71</c:v>
                </c:pt>
                <c:pt idx="7">
                  <c:v>90.53</c:v>
                </c:pt>
                <c:pt idx="8">
                  <c:v>82.37</c:v>
                </c:pt>
                <c:pt idx="9">
                  <c:v>73.23</c:v>
                </c:pt>
                <c:pt idx="10">
                  <c:v>71.98</c:v>
                </c:pt>
                <c:pt idx="11" formatCode="0.00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380-4083-A679-DD587543B9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7309568"/>
        <c:axId val="197313664"/>
      </c:barChart>
      <c:catAx>
        <c:axId val="1973095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97313664"/>
        <c:crosses val="autoZero"/>
        <c:auto val="1"/>
        <c:lblAlgn val="ctr"/>
        <c:lblOffset val="100"/>
        <c:noMultiLvlLbl val="0"/>
      </c:catAx>
      <c:valAx>
        <c:axId val="197313664"/>
        <c:scaling>
          <c:orientation val="minMax"/>
          <c:max val="95"/>
          <c:min val="6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sz="1200"/>
                  <a:t>$/MWh</a:t>
                </a:r>
              </a:p>
            </c:rich>
          </c:tx>
          <c:overlay val="0"/>
        </c:title>
        <c:numFmt formatCode="_(&quot;$&quot;* #,##0_);_(&quot;$&quot;* \(#,##0\);_(&quot;$&quot;* &quot;-&quot;_);_(@_)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97309568"/>
        <c:crosses val="autoZero"/>
        <c:crossBetween val="between"/>
        <c:majorUnit val="5"/>
      </c:valAx>
    </c:plotArea>
    <c:legend>
      <c:legendPos val="t"/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267645127443858"/>
          <c:y val="8.8599385924858554E-2"/>
          <c:w val="0.89732354872556119"/>
          <c:h val="0.81150004515258389"/>
        </c:manualLayout>
      </c:layout>
      <c:barChart>
        <c:barDir val="col"/>
        <c:grouping val="clustered"/>
        <c:varyColors val="0"/>
        <c:ser>
          <c:idx val="1"/>
          <c:order val="0"/>
          <c:tx>
            <c:v>Actual</c:v>
          </c:tx>
          <c:spPr>
            <a:solidFill>
              <a:srgbClr val="9FA617"/>
            </a:solidFill>
            <a:ln>
              <a:solidFill>
                <a:schemeClr val="tx1"/>
              </a:solidFill>
            </a:ln>
          </c:spPr>
          <c:invertIfNegative val="0"/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85EB-4BD8-9E26-1E7D9B0F6540}"/>
              </c:ext>
            </c:extLst>
          </c:dPt>
          <c:dPt>
            <c:idx val="5"/>
            <c:invertIfNegative val="0"/>
            <c:bubble3D val="0"/>
            <c:spPr>
              <a:solidFill>
                <a:srgbClr val="0081C6"/>
              </a:solidFill>
              <a:ln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2-85EB-4BD8-9E26-1E7D9B0F6540}"/>
              </c:ext>
            </c:extLst>
          </c:dPt>
          <c:dPt>
            <c:idx val="6"/>
            <c:invertIfNegative val="0"/>
            <c:bubble3D val="0"/>
            <c:spPr>
              <a:solidFill>
                <a:srgbClr val="0081C6"/>
              </a:solidFill>
              <a:ln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4-85EB-4BD8-9E26-1E7D9B0F6540}"/>
              </c:ext>
            </c:extLst>
          </c:dPt>
          <c:dPt>
            <c:idx val="7"/>
            <c:invertIfNegative val="0"/>
            <c:bubble3D val="0"/>
            <c:spPr>
              <a:solidFill>
                <a:srgbClr val="0081C6"/>
              </a:solidFill>
              <a:ln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6-85EB-4BD8-9E26-1E7D9B0F6540}"/>
              </c:ext>
            </c:extLst>
          </c:dPt>
          <c:dPt>
            <c:idx val="8"/>
            <c:invertIfNegative val="0"/>
            <c:bubble3D val="0"/>
            <c:spPr>
              <a:solidFill>
                <a:srgbClr val="0081C6"/>
              </a:solidFill>
              <a:ln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8-85EB-4BD8-9E26-1E7D9B0F6540}"/>
              </c:ext>
            </c:extLst>
          </c:dPt>
          <c:dPt>
            <c:idx val="9"/>
            <c:invertIfNegative val="0"/>
            <c:bubble3D val="0"/>
            <c:spPr>
              <a:solidFill>
                <a:srgbClr val="0081C6"/>
              </a:solidFill>
              <a:ln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A-85EB-4BD8-9E26-1E7D9B0F6540}"/>
              </c:ext>
            </c:extLst>
          </c:dPt>
          <c:dLbls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5EB-4BD8-9E26-1E7D9B0F6540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5EB-4BD8-9E26-1E7D9B0F6540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5EB-4BD8-9E26-1E7D9B0F6540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5EB-4BD8-9E26-1E7D9B0F6540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5EB-4BD8-9E26-1E7D9B0F6540}"/>
                </c:ext>
              </c:extLst>
            </c:dLbl>
            <c:numFmt formatCode="_(&quot;$&quot;* #,##0.00_);_(&quot;$&quot;* \(#,##0.00\);_(&quot;$&quot;* &quot;-&quot;??_);_(@_)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(Data!$M$4,Data!$L$4,Data!$K$4,Data!$J$4,Data!$I$4,Data!$H$4,Data!$G$4,Data!$F$4,Data!$E$4,Data!$D$4,Data!$C$4)</c:f>
              <c:strCache>
                <c:ptCount val="10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2019*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</c:strCache>
              <c:extLst/>
            </c:strRef>
          </c:cat>
          <c:val>
            <c:numRef>
              <c:f>(Data!$M$6,Data!$L$6,Data!$K$6,Data!$J$6,Data!$I$6,Data!$H$6,Data!$G$5,Data!$F$5,Data!$E$5,Data!$D$5,Data!$C$5)</c:f>
              <c:numCache>
                <c:formatCode>General</c:formatCode>
                <c:ptCount val="10"/>
                <c:pt idx="0">
                  <c:v>78.66</c:v>
                </c:pt>
                <c:pt idx="1">
                  <c:v>77.569999999999993</c:v>
                </c:pt>
                <c:pt idx="2">
                  <c:v>75.88</c:v>
                </c:pt>
                <c:pt idx="3">
                  <c:v>76.75</c:v>
                </c:pt>
                <c:pt idx="4" formatCode="0.00">
                  <c:v>71.08</c:v>
                </c:pt>
                <c:pt idx="5" formatCode="0.00">
                  <c:v>70.69</c:v>
                </c:pt>
                <c:pt idx="6" formatCode="0.00">
                  <c:v>71.849999999999994</c:v>
                </c:pt>
                <c:pt idx="7" formatCode="0.00">
                  <c:v>71.83</c:v>
                </c:pt>
                <c:pt idx="8" formatCode="0.00">
                  <c:v>71.349999999999994</c:v>
                </c:pt>
                <c:pt idx="9" formatCode="0.00">
                  <c:v>71.709999999999994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B-85EB-4BD8-9E26-1E7D9B0F65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74626048"/>
        <c:axId val="274627584"/>
      </c:barChart>
      <c:catAx>
        <c:axId val="2746260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74627584"/>
        <c:crosses val="autoZero"/>
        <c:auto val="1"/>
        <c:lblAlgn val="ctr"/>
        <c:lblOffset val="100"/>
        <c:noMultiLvlLbl val="0"/>
      </c:catAx>
      <c:valAx>
        <c:axId val="274627584"/>
        <c:scaling>
          <c:orientation val="minMax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400"/>
                  <a:t>$/MWh</a:t>
                </a:r>
              </a:p>
            </c:rich>
          </c:tx>
          <c:layout>
            <c:manualLayout>
              <c:xMode val="edge"/>
              <c:yMode val="edge"/>
              <c:x val="2.1530304228999683E-3"/>
              <c:y val="0.43573849276859111"/>
            </c:manualLayout>
          </c:layout>
          <c:overlay val="0"/>
        </c:title>
        <c:numFmt formatCode="_(&quot;$&quot;* #,##0_);_(&quot;$&quot;* \(#,##0\);_(&quot;$&quot;* &quot;-&quot;_);_(@_)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74626048"/>
        <c:crosses val="autoZero"/>
        <c:crossBetween val="between"/>
      </c:valAx>
    </c:plotArea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35459" cy="352152"/>
          </a:xfrm>
          <a:prstGeom prst="rect">
            <a:avLst/>
          </a:prstGeom>
        </p:spPr>
        <p:txBody>
          <a:bodyPr vert="horz" lIns="93360" tIns="46680" rIns="93360" bIns="4668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4713" y="0"/>
            <a:ext cx="4035459" cy="352152"/>
          </a:xfrm>
          <a:prstGeom prst="rect">
            <a:avLst/>
          </a:prstGeom>
        </p:spPr>
        <p:txBody>
          <a:bodyPr vert="horz" lIns="93360" tIns="46680" rIns="93360" bIns="46680" rtlCol="0"/>
          <a:lstStyle>
            <a:lvl1pPr algn="r">
              <a:defRPr sz="1200" smtClean="0"/>
            </a:lvl1pPr>
          </a:lstStyle>
          <a:p>
            <a:pPr>
              <a:defRPr/>
            </a:pPr>
            <a:fld id="{08E08C34-E325-47C8-B6BA-7AB3C9A3251B}" type="datetimeFigureOut">
              <a:rPr lang="en-US"/>
              <a:pPr>
                <a:defRPr/>
              </a:pPr>
              <a:t>10/28/19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674123"/>
            <a:ext cx="4035459" cy="352152"/>
          </a:xfrm>
          <a:prstGeom prst="rect">
            <a:avLst/>
          </a:prstGeom>
        </p:spPr>
        <p:txBody>
          <a:bodyPr vert="horz" lIns="93360" tIns="46680" rIns="93360" bIns="4668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4713" y="6674123"/>
            <a:ext cx="4035459" cy="352152"/>
          </a:xfrm>
          <a:prstGeom prst="rect">
            <a:avLst/>
          </a:prstGeom>
        </p:spPr>
        <p:txBody>
          <a:bodyPr vert="horz" lIns="93360" tIns="46680" rIns="93360" bIns="4668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A345A54B-0E48-4AE5-80B4-E0925D5A8CA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7123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35459" cy="352152"/>
          </a:xfrm>
          <a:prstGeom prst="rect">
            <a:avLst/>
          </a:prstGeom>
        </p:spPr>
        <p:txBody>
          <a:bodyPr vert="horz" lIns="93360" tIns="46680" rIns="93360" bIns="4668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74713" y="0"/>
            <a:ext cx="4035459" cy="352152"/>
          </a:xfrm>
          <a:prstGeom prst="rect">
            <a:avLst/>
          </a:prstGeom>
        </p:spPr>
        <p:txBody>
          <a:bodyPr vert="horz" lIns="93360" tIns="46680" rIns="93360" bIns="4668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89842FC-DE9E-462A-AF66-AF18B457DDB0}" type="datetimeFigureOut">
              <a:rPr lang="en-US"/>
              <a:pPr>
                <a:defRPr/>
              </a:pPr>
              <a:t>10/28/19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7938" y="877888"/>
            <a:ext cx="4216400" cy="2371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60" tIns="46680" rIns="93360" bIns="4668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2070" y="3381381"/>
            <a:ext cx="7448137" cy="2766910"/>
          </a:xfrm>
          <a:prstGeom prst="rect">
            <a:avLst/>
          </a:prstGeom>
        </p:spPr>
        <p:txBody>
          <a:bodyPr vert="horz" lIns="93360" tIns="46680" rIns="93360" bIns="4668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74123"/>
            <a:ext cx="4035459" cy="352152"/>
          </a:xfrm>
          <a:prstGeom prst="rect">
            <a:avLst/>
          </a:prstGeom>
        </p:spPr>
        <p:txBody>
          <a:bodyPr vert="horz" lIns="93360" tIns="46680" rIns="93360" bIns="4668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74713" y="6674123"/>
            <a:ext cx="4035459" cy="352152"/>
          </a:xfrm>
          <a:prstGeom prst="rect">
            <a:avLst/>
          </a:prstGeom>
        </p:spPr>
        <p:txBody>
          <a:bodyPr vert="horz" lIns="93360" tIns="46680" rIns="93360" bIns="4668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C2B10A9-ABF5-4711-B861-8EF9BFD8054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1264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2B10A9-ABF5-4711-B861-8EF9BFD8054B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04210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2B10A9-ABF5-4711-B861-8EF9BFD8054B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3857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1980 -- What</a:t>
            </a:r>
            <a:r>
              <a:rPr lang="en-US" baseline="0" dirty="0"/>
              <a:t> was happening when WPPI was formed? R</a:t>
            </a:r>
            <a:r>
              <a:rPr lang="en-US" dirty="0"/>
              <a:t>elate to story from history book, if using as intro.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51 member-owners in 3 states today – Each</a:t>
            </a:r>
            <a:r>
              <a:rPr lang="en-US" baseline="0" dirty="0"/>
              <a:t> with seat on board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200,000 homes and businesses 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110 - professional</a:t>
            </a:r>
            <a:r>
              <a:rPr lang="en-US" baseline="0" dirty="0"/>
              <a:t> staffers with broad range of expertise to serve you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77-80% - A</a:t>
            </a:r>
            <a:r>
              <a:rPr lang="en-US" baseline="0" dirty="0"/>
              <a:t>pproximate portion of your customers’ bills that originates with WPPI - Illustrates why members should be informed, engaged and involved in our joint action agency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1,050 MW all-time system-wide peak, illustrates combined buying power of members working</a:t>
            </a:r>
            <a:r>
              <a:rPr lang="en-US" baseline="0" dirty="0"/>
              <a:t> together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2B10A9-ABF5-4711-B861-8EF9BFD8054B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0734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>
              <a:buFontTx/>
              <a:buChar char="•"/>
            </a:pPr>
            <a:r>
              <a:rPr lang="en-US" altLang="en-US" dirty="0"/>
              <a:t>Source: </a:t>
            </a:r>
            <a:r>
              <a:rPr lang="en-US" altLang="en-US" dirty="0" err="1"/>
              <a:t>eDoc</a:t>
            </a:r>
            <a:r>
              <a:rPr lang="en-US" altLang="en-US" dirty="0"/>
              <a:t> #364015, animation removed</a:t>
            </a: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BD8EC2A3-5C89-4DE3-887F-7BC9B7DF0DBE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74383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Our focus is always on stability and competitiveness for your community. 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Here’s a look at how we’re performing.</a:t>
            </a:r>
          </a:p>
          <a:p>
            <a:pPr>
              <a:defRPr/>
            </a:pPr>
            <a:endParaRPr lang="en-US" dirty="0"/>
          </a:p>
          <a:p>
            <a:pPr marL="177502" indent="-177502">
              <a:buFont typeface="Arial" panose="020B0604020202020204" pitchFamily="34" charset="0"/>
              <a:buChar char="•"/>
              <a:defRPr/>
            </a:pPr>
            <a:r>
              <a:rPr lang="en-US" dirty="0"/>
              <a:t>We are highly competitive among our peer wholesale electric suppliers and we expect to continue making solid gains in this area.</a:t>
            </a:r>
            <a:r>
              <a:rPr lang="en-US" sz="800" dirty="0"/>
              <a:t>  </a:t>
            </a:r>
            <a:r>
              <a:rPr lang="en-US" dirty="0"/>
              <a:t> </a:t>
            </a:r>
          </a:p>
          <a:p>
            <a:pPr marL="177502" indent="-177502">
              <a:buFont typeface="Arial" panose="020B0604020202020204" pitchFamily="34" charset="0"/>
              <a:buChar char="•"/>
              <a:defRPr/>
            </a:pPr>
            <a:r>
              <a:rPr lang="en-US" dirty="0"/>
              <a:t>As this graph illustrates, we have held our average wholesale power cost to members relatively flat for more than the past five years.</a:t>
            </a:r>
          </a:p>
          <a:p>
            <a:pPr marL="177502" indent="-177502">
              <a:buFont typeface="Arial" panose="020B0604020202020204" pitchFamily="34" charset="0"/>
              <a:buChar char="•"/>
              <a:defRPr/>
            </a:pPr>
            <a:r>
              <a:rPr lang="en-US" dirty="0"/>
              <a:t>We expect to continue doing so for the five year period ahead.</a:t>
            </a:r>
          </a:p>
          <a:p>
            <a:pPr marL="177502" indent="-177502">
              <a:buFont typeface="Arial" panose="020B0604020202020204" pitchFamily="34" charset="0"/>
              <a:buChar char="•"/>
              <a:defRPr/>
            </a:pPr>
            <a:r>
              <a:rPr lang="en-US" dirty="0"/>
              <a:t>In 2018, our average wholesale power cost to members decreased 7.4%.</a:t>
            </a:r>
          </a:p>
          <a:p>
            <a:pPr marL="650841" lvl="1" indent="-177502">
              <a:buFont typeface="Arial" panose="020B0604020202020204" pitchFamily="34" charset="0"/>
              <a:buChar char="•"/>
              <a:defRPr/>
            </a:pPr>
            <a:r>
              <a:rPr lang="en-US" dirty="0"/>
              <a:t>2018 represented our lowest average power cost since 2009.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352D33B-E439-4184-BF51-431F73A60B7A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3702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/>
              <a:t>Meet customer expectations (today and in the future)</a:t>
            </a:r>
          </a:p>
          <a:p>
            <a:r>
              <a:rPr lang="en-US" altLang="en-US" dirty="0"/>
              <a:t>Provide proactive customer service</a:t>
            </a:r>
          </a:p>
          <a:p>
            <a:r>
              <a:rPr lang="en-US" altLang="en-US" dirty="0"/>
              <a:t>Have more information on your customers</a:t>
            </a:r>
          </a:p>
          <a:p>
            <a:pPr lvl="1"/>
            <a:r>
              <a:rPr lang="en-US" altLang="en-US" dirty="0"/>
              <a:t>Allow customers to see how they use electricity</a:t>
            </a:r>
          </a:p>
          <a:p>
            <a:pPr lvl="1"/>
            <a:r>
              <a:rPr lang="en-US" altLang="en-US" dirty="0"/>
              <a:t>Allow accurate allocation of costs (rate case work)</a:t>
            </a:r>
          </a:p>
          <a:p>
            <a:pPr lvl="1"/>
            <a:r>
              <a:rPr lang="en-US" altLang="en-US" dirty="0"/>
              <a:t>Allow energy service representatives to provide energy efficiency programs</a:t>
            </a:r>
          </a:p>
          <a:p>
            <a:endParaRPr lang="en-US" altLang="en-US" dirty="0"/>
          </a:p>
          <a:p>
            <a:r>
              <a:rPr lang="en-US" altLang="en-US" dirty="0"/>
              <a:t>Over 400 member staff use our hosted systems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147B376-C0F2-4176-B421-8D7AA915FE9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4197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2B10A9-ABF5-4711-B861-8EF9BFD8054B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604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l">
              <a:defRPr baseline="0"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838200" y="6291263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r>
              <a:rPr lang="en-US" dirty="0"/>
              <a:t>wppienergy.org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010400" y="6281738"/>
            <a:ext cx="4343400" cy="3651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F4C5BB63-CA33-4270-A730-AD2E2E0A4D1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162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32" b="2486"/>
          <a:stretch>
            <a:fillRect/>
          </a:stretch>
        </p:blipFill>
        <p:spPr bwMode="auto">
          <a:xfrm>
            <a:off x="0" y="0"/>
            <a:ext cx="121872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164198"/>
            <a:ext cx="10515600" cy="1325563"/>
          </a:xfrm>
        </p:spPr>
        <p:txBody>
          <a:bodyPr/>
          <a:lstStyle>
            <a:lvl1pPr algn="ctr"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“Insert quote here.”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784475"/>
            <a:ext cx="10515599" cy="1162050"/>
          </a:xfrm>
        </p:spPr>
        <p:txBody>
          <a:bodyPr>
            <a:normAutofit/>
          </a:bodyPr>
          <a:lstStyle>
            <a:lvl1pPr marL="0" indent="0" algn="ctr">
              <a:buNone/>
              <a:defRPr sz="2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- Author</a:t>
            </a: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 algn="ctr">
              <a:defRPr dirty="0" smtClean="0">
                <a:solidFill>
                  <a:srgbClr val="001648"/>
                </a:solidFill>
              </a:defRPr>
            </a:lvl1pPr>
          </a:lstStyle>
          <a:p>
            <a:pPr>
              <a:defRPr/>
            </a:pPr>
            <a:r>
              <a:rPr lang="en-US" dirty="0"/>
              <a:t>wppienergy.org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5"/>
          </p:nvPr>
        </p:nvSpPr>
        <p:spPr>
          <a:xfrm>
            <a:off x="7084541" y="6281738"/>
            <a:ext cx="4269259" cy="365125"/>
          </a:xfrm>
        </p:spPr>
        <p:txBody>
          <a:bodyPr/>
          <a:lstStyle>
            <a:lvl1pPr algn="ctr">
              <a:defRPr smtClean="0">
                <a:solidFill>
                  <a:srgbClr val="001648"/>
                </a:solidFill>
              </a:defRPr>
            </a:lvl1pPr>
          </a:lstStyle>
          <a:p>
            <a:pPr>
              <a:defRPr/>
            </a:pPr>
            <a:fld id="{5D759E3C-FC01-4217-82B1-007E2C899A8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8542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Graph o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>
              <a:defRPr sz="2800" baseline="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Please graph or image here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2400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Add text here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wppienergy.org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944497" y="6281738"/>
            <a:ext cx="440930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41E4FD-EA29-4E02-B415-2F7F02402BF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4281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s?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" b="2492"/>
          <a:stretch>
            <a:fillRect/>
          </a:stretch>
        </p:blipFill>
        <p:spPr bwMode="auto">
          <a:xfrm>
            <a:off x="0" y="-252413"/>
            <a:ext cx="12192000" cy="711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Write ‘Questions?’ Here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dirty="0" smtClean="0">
                <a:solidFill>
                  <a:srgbClr val="001648"/>
                </a:solidFill>
              </a:defRPr>
            </a:lvl1pPr>
          </a:lstStyle>
          <a:p>
            <a:pPr>
              <a:defRPr/>
            </a:pPr>
            <a:r>
              <a:rPr lang="en-US" dirty="0"/>
              <a:t>wppienergy.org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944497" y="6281738"/>
            <a:ext cx="4409303" cy="365125"/>
          </a:xfrm>
        </p:spPr>
        <p:txBody>
          <a:bodyPr/>
          <a:lstStyle>
            <a:lvl1pPr algn="ctr">
              <a:defRPr smtClean="0">
                <a:solidFill>
                  <a:srgbClr val="001648"/>
                </a:solidFill>
              </a:defRPr>
            </a:lvl1pPr>
          </a:lstStyle>
          <a:p>
            <a:pPr>
              <a:defRPr/>
            </a:pPr>
            <a:fld id="{92972033-0018-42D0-B3F9-2B50ABA36F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070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272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: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21105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EFEFE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0" y="2010032"/>
            <a:ext cx="12211050" cy="4847967"/>
          </a:xfrm>
          <a:prstGeom prst="rect">
            <a:avLst/>
          </a:prstGeom>
          <a:solidFill>
            <a:srgbClr val="0016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1005023" y="2471349"/>
            <a:ext cx="10884964" cy="2150076"/>
          </a:xfrm>
        </p:spPr>
        <p:txBody>
          <a:bodyPr anchor="b"/>
          <a:lstStyle>
            <a:lvl1pPr algn="r">
              <a:defRPr sz="80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Write ‘Thank You’ Here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005023" y="4621425"/>
            <a:ext cx="10884964" cy="1922365"/>
          </a:xfrm>
        </p:spPr>
        <p:txBody>
          <a:bodyPr/>
          <a:lstStyle>
            <a:lvl1pPr marL="0" indent="0" algn="r">
              <a:buNone/>
              <a:defRPr sz="2400">
                <a:solidFill>
                  <a:srgbClr val="0081C6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Contact Info: Name</a:t>
            </a:r>
            <a:br>
              <a:rPr lang="en-US" dirty="0"/>
            </a:br>
            <a:r>
              <a:rPr lang="en-US" dirty="0"/>
              <a:t>Title</a:t>
            </a:r>
            <a:br>
              <a:rPr lang="en-US" dirty="0"/>
            </a:br>
            <a:r>
              <a:rPr lang="en-US" dirty="0"/>
              <a:t>Email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1725" y="548984"/>
            <a:ext cx="6268016" cy="906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943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4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losing Slide: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1122771"/>
            <a:ext cx="10515600" cy="1325563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 dirty="0"/>
              <a:t>Write ‘Thank You’ 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200" y="2520781"/>
            <a:ext cx="10515600" cy="2537252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b="0" baseline="0"/>
            </a:lvl1pPr>
          </a:lstStyle>
          <a:p>
            <a:pPr lvl="0"/>
            <a:r>
              <a:rPr lang="en-US" dirty="0"/>
              <a:t>Add contact info here</a:t>
            </a:r>
            <a:br>
              <a:rPr lang="en-US" dirty="0"/>
            </a:br>
            <a:r>
              <a:rPr lang="en-US" dirty="0"/>
              <a:t>Name</a:t>
            </a:r>
            <a:br>
              <a:rPr lang="en-US" dirty="0"/>
            </a:br>
            <a:r>
              <a:rPr lang="en-US" dirty="0"/>
              <a:t>Title</a:t>
            </a:r>
            <a:br>
              <a:rPr lang="en-US" dirty="0"/>
            </a:br>
            <a:br>
              <a:rPr lang="en-US" dirty="0"/>
            </a:br>
            <a:r>
              <a:rPr lang="en-US" dirty="0"/>
              <a:t>Email Address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6562" y="5877696"/>
            <a:ext cx="6268016" cy="906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79866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272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21105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EFEFE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0" y="2010032"/>
            <a:ext cx="12211050" cy="4847967"/>
          </a:xfrm>
          <a:prstGeom prst="rect">
            <a:avLst/>
          </a:prstGeom>
          <a:solidFill>
            <a:srgbClr val="0016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1005023" y="2471349"/>
            <a:ext cx="10884964" cy="2150076"/>
          </a:xfrm>
        </p:spPr>
        <p:txBody>
          <a:bodyPr anchor="b"/>
          <a:lstStyle>
            <a:lvl1pPr algn="r">
              <a:defRPr sz="8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005023" y="4621425"/>
            <a:ext cx="10884964" cy="1922365"/>
          </a:xfrm>
        </p:spPr>
        <p:txBody>
          <a:bodyPr/>
          <a:lstStyle>
            <a:lvl1pPr marL="0" indent="0" algn="r">
              <a:buNone/>
              <a:defRPr sz="2400">
                <a:solidFill>
                  <a:srgbClr val="0081C6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Optional Subtitle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1725" y="548984"/>
            <a:ext cx="6268016" cy="906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134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74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211050" cy="6858000"/>
          </a:xfrm>
          <a:prstGeom prst="rect">
            <a:avLst/>
          </a:prstGeom>
          <a:solidFill>
            <a:srgbClr val="0016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57363"/>
            <a:ext cx="3517900" cy="334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3144416" y="457202"/>
            <a:ext cx="8391337" cy="3520818"/>
          </a:xfrm>
        </p:spPr>
        <p:txBody>
          <a:bodyPr anchor="b"/>
          <a:lstStyle>
            <a:lvl1pPr algn="ctr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29608" y="4096140"/>
            <a:ext cx="7567127" cy="1063691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9FA617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Optional Subtitle</a:t>
            </a:r>
          </a:p>
        </p:txBody>
      </p:sp>
    </p:spTree>
    <p:extLst>
      <p:ext uri="{BB962C8B-B14F-4D97-AF65-F5344CB8AC3E}">
        <p14:creationId xmlns:p14="http://schemas.microsoft.com/office/powerpoint/2010/main" val="299939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w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" b="2492"/>
          <a:stretch>
            <a:fillRect/>
          </a:stretch>
        </p:blipFill>
        <p:spPr bwMode="auto">
          <a:xfrm>
            <a:off x="0" y="-252413"/>
            <a:ext cx="12192000" cy="711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New Section Title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rgbClr val="9FA617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Optional Subtitle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 dirty="0" smtClean="0">
                <a:solidFill>
                  <a:srgbClr val="001648"/>
                </a:solidFill>
              </a:defRPr>
            </a:lvl1pPr>
          </a:lstStyle>
          <a:p>
            <a:pPr>
              <a:defRPr/>
            </a:pPr>
            <a:r>
              <a:rPr lang="en-US" dirty="0"/>
              <a:t>wppienergy.org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117492" y="6281738"/>
            <a:ext cx="4236308" cy="365125"/>
          </a:xfrm>
        </p:spPr>
        <p:txBody>
          <a:bodyPr/>
          <a:lstStyle>
            <a:lvl1pPr algn="ctr">
              <a:defRPr smtClean="0">
                <a:solidFill>
                  <a:srgbClr val="001648"/>
                </a:solidFill>
              </a:defRPr>
            </a:lvl1pPr>
          </a:lstStyle>
          <a:p>
            <a:pPr>
              <a:defRPr/>
            </a:pPr>
            <a:fld id="{9804858B-003D-4AC1-A480-D9E103B1D91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227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ub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Subsection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rgbClr val="9FA617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Optional Subtitle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838200" y="6291263"/>
            <a:ext cx="4114800" cy="365125"/>
          </a:xfrm>
        </p:spPr>
        <p:txBody>
          <a:bodyPr/>
          <a:lstStyle>
            <a:lvl1pPr algn="ctr">
              <a:defRPr sz="14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/>
              <a:t>wppienergy.org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166919" y="6281738"/>
            <a:ext cx="4186881" cy="365125"/>
          </a:xfrm>
        </p:spPr>
        <p:txBody>
          <a:bodyPr/>
          <a:lstStyle>
            <a:lvl1pPr algn="ctr">
              <a:defRPr sz="14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32FDBDD-8893-4162-A55B-9D89912FD6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292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wppienergy.org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133968" y="6281738"/>
            <a:ext cx="421983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0EA1E-A4DD-4004-A6F4-928863A404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051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Example A	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Example B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wppienergy.org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068065" y="6281738"/>
            <a:ext cx="428573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7D2613-0E20-410E-94B7-75FFE5F31B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761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wppienergy.org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125730" y="6281738"/>
            <a:ext cx="422807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3E4427-ED26-4D8F-A2EE-1FD09DF82E4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413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3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2505" y="105677"/>
            <a:ext cx="93345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/>
              <a:t>wppienergy.org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064376" y="6281738"/>
            <a:ext cx="428942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6197392-C0E2-47A5-9F77-B2F5815C78A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836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107"/>
          <a:stretch>
            <a:fillRect/>
          </a:stretch>
        </p:blipFill>
        <p:spPr bwMode="auto">
          <a:xfrm>
            <a:off x="0" y="5799138"/>
            <a:ext cx="12192000" cy="101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Slide Title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8200" y="628650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/>
              <a:t>wppienergy.org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77449" y="6281738"/>
            <a:ext cx="43763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0711BE0F-DAF7-4A88-AD01-9D96D2AB2D8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700" r:id="rId2"/>
    <p:sldLayoutId id="2147483693" r:id="rId3"/>
    <p:sldLayoutId id="2147483694" r:id="rId4"/>
    <p:sldLayoutId id="2147483695" r:id="rId5"/>
    <p:sldLayoutId id="2147483688" r:id="rId6"/>
    <p:sldLayoutId id="2147483689" r:id="rId7"/>
    <p:sldLayoutId id="2147483690" r:id="rId8"/>
    <p:sldLayoutId id="2147483696" r:id="rId9"/>
    <p:sldLayoutId id="2147483697" r:id="rId10"/>
    <p:sldLayoutId id="2147483691" r:id="rId11"/>
    <p:sldLayoutId id="2147483698" r:id="rId12"/>
    <p:sldLayoutId id="2147483701" r:id="rId13"/>
    <p:sldLayoutId id="2147483699" r:id="rId14"/>
  </p:sldLayoutIdLst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kern="1200">
          <a:solidFill>
            <a:srgbClr val="002D6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002D62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002D62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002D62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002D62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002D62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002D62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002D62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002D62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Wingdings" panose="05000000000000000000" pitchFamily="2" charset="2"/>
        <a:buChar char="Ø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ctrTitle"/>
          </p:nvPr>
        </p:nvSpPr>
        <p:spPr>
          <a:xfrm>
            <a:off x="1005023" y="2462785"/>
            <a:ext cx="10884964" cy="1292352"/>
          </a:xfrm>
        </p:spPr>
        <p:txBody>
          <a:bodyPr/>
          <a:lstStyle/>
          <a:p>
            <a:pPr eaLnBrk="1" hangingPunct="1"/>
            <a:r>
              <a:rPr lang="en-US" altLang="en-US" dirty="0"/>
              <a:t>TAPS Fall Conference </a:t>
            </a:r>
            <a:endParaRPr lang="en-US" altLang="en-US" sz="8000" dirty="0"/>
          </a:p>
        </p:txBody>
      </p:sp>
      <p:sp>
        <p:nvSpPr>
          <p:cNvPr id="12291" name="Subtitle 2"/>
          <p:cNvSpPr>
            <a:spLocks noGrp="1"/>
          </p:cNvSpPr>
          <p:nvPr>
            <p:ph type="subTitle" idx="1"/>
          </p:nvPr>
        </p:nvSpPr>
        <p:spPr>
          <a:xfrm>
            <a:off x="1005023" y="5327904"/>
            <a:ext cx="10884964" cy="1215886"/>
          </a:xfrm>
        </p:spPr>
        <p:txBody>
          <a:bodyPr/>
          <a:lstStyle/>
          <a:p>
            <a:pPr eaLnBrk="1" hangingPunct="1"/>
            <a:r>
              <a:rPr lang="en-US" altLang="en-US" dirty="0"/>
              <a:t>October  29, 2019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Welcome to Wisconsin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76155" y="1570982"/>
            <a:ext cx="5181600" cy="4351338"/>
          </a:xfrm>
        </p:spPr>
        <p:txBody>
          <a:bodyPr/>
          <a:lstStyle/>
          <a:p>
            <a:r>
              <a:rPr lang="en-US" dirty="0"/>
              <a:t>The first ice cream sundae was concocted in 1881 in WPPI member community Two Rivers.</a:t>
            </a:r>
          </a:p>
          <a:p>
            <a:r>
              <a:rPr lang="en-US" dirty="0"/>
              <a:t>WPPI member Prairie du Sac, hosts the world’s largest cow chip throwing competition each year.</a:t>
            </a:r>
          </a:p>
          <a:p>
            <a:r>
              <a:rPr lang="en-US" dirty="0"/>
              <a:t>The Wisconsin Dells has the world's largest concentration of water parks all in one area.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096000" y="1570982"/>
            <a:ext cx="5181600" cy="4351338"/>
          </a:xfrm>
        </p:spPr>
        <p:txBody>
          <a:bodyPr/>
          <a:lstStyle/>
          <a:p>
            <a:r>
              <a:rPr lang="en-US" dirty="0"/>
              <a:t>Wisconsin produces more cheese than any other state in the nation - with several of the largest served by WPPI members</a:t>
            </a:r>
          </a:p>
          <a:p>
            <a:r>
              <a:rPr lang="en-US" dirty="0"/>
              <a:t>If all of the hunters on opening day of deer season in Wisconsin were grouped together, they would comprise the sixth largest army in the world.</a:t>
            </a:r>
          </a:p>
        </p:txBody>
      </p:sp>
    </p:spTree>
    <p:extLst>
      <p:ext uri="{BB962C8B-B14F-4D97-AF65-F5344CB8AC3E}">
        <p14:creationId xmlns:p14="http://schemas.microsoft.com/office/powerpoint/2010/main" val="4140464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WPPI by the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8141" y="1825625"/>
            <a:ext cx="4500283" cy="4351338"/>
          </a:xfrm>
        </p:spPr>
        <p:txBody>
          <a:bodyPr/>
          <a:lstStyle/>
          <a:p>
            <a:r>
              <a:rPr lang="en-US" altLang="en-US" dirty="0"/>
              <a:t>1980</a:t>
            </a:r>
          </a:p>
          <a:p>
            <a:r>
              <a:rPr lang="en-US" altLang="en-US" dirty="0"/>
              <a:t>51 and 3</a:t>
            </a:r>
          </a:p>
          <a:p>
            <a:r>
              <a:rPr lang="en-US" altLang="en-US" dirty="0"/>
              <a:t>110</a:t>
            </a:r>
          </a:p>
          <a:p>
            <a:r>
              <a:rPr lang="en-US" altLang="en-US" dirty="0"/>
              <a:t>200,000 </a:t>
            </a:r>
          </a:p>
          <a:p>
            <a:r>
              <a:rPr lang="en-US" altLang="en-US" dirty="0"/>
              <a:t>1,050 </a:t>
            </a:r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wppienergy.org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2D0EA1E-A4DD-4004-A6F4-928863A40452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pic>
        <p:nvPicPr>
          <p:cNvPr id="7" name="object 2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05"/>
          <a:stretch>
            <a:fillRect/>
          </a:stretch>
        </p:blipFill>
        <p:spPr bwMode="auto">
          <a:xfrm>
            <a:off x="6873155" y="657922"/>
            <a:ext cx="4561221" cy="5347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6467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Map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5" name="Top of Iowa Rotor Symbol" descr="C:\Users\akellen\Pictures\Wind Turbine Rotor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1100" y="3995738"/>
            <a:ext cx="32385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Top of Iowa Tower Symbol" descr="C:\Users\akellen\Pictures\Wind Turbine Base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1100" y="3995738"/>
            <a:ext cx="32385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7" name="SFDL Symbol"/>
          <p:cNvSpPr txBox="1">
            <a:spLocks noChangeAspect="1"/>
          </p:cNvSpPr>
          <p:nvPr/>
        </p:nvSpPr>
        <p:spPr bwMode="auto">
          <a:xfrm>
            <a:off x="7723188" y="3651250"/>
            <a:ext cx="176212" cy="293688"/>
          </a:xfrm>
          <a:prstGeom prst="rect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438" name="Point Beach Solar Symbol" descr="C:\Users\akellen\Pictures\Solar 1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6613" y="3097213"/>
            <a:ext cx="322262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9" name="Point Beach Nuclear Symbol"/>
          <p:cNvSpPr txBox="1">
            <a:spLocks noChangeAspect="1"/>
          </p:cNvSpPr>
          <p:nvPr/>
        </p:nvSpPr>
        <p:spPr bwMode="auto">
          <a:xfrm>
            <a:off x="8399463" y="3211513"/>
            <a:ext cx="322262" cy="322262"/>
          </a:xfrm>
          <a:prstGeom prst="rect">
            <a:avLst/>
          </a:prstGeom>
          <a:blipFill dpi="0" rotWithShape="1">
            <a:blip r:embed="rId8">
              <a:alphaModFix amt="70000"/>
            </a:blip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40" name="Nelson Symbol"/>
          <p:cNvSpPr txBox="1">
            <a:spLocks noChangeAspect="1"/>
          </p:cNvSpPr>
          <p:nvPr/>
        </p:nvSpPr>
        <p:spPr bwMode="auto">
          <a:xfrm>
            <a:off x="6789738" y="5549900"/>
            <a:ext cx="301625" cy="501650"/>
          </a:xfrm>
          <a:prstGeom prst="rect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41" name="Island Street Symbol"/>
          <p:cNvSpPr txBox="1">
            <a:spLocks noChangeAspect="1"/>
          </p:cNvSpPr>
          <p:nvPr/>
        </p:nvSpPr>
        <p:spPr bwMode="auto">
          <a:xfrm>
            <a:off x="7899400" y="3079750"/>
            <a:ext cx="177800" cy="295275"/>
          </a:xfrm>
          <a:prstGeom prst="rect">
            <a:avLst/>
          </a:prstGeom>
          <a:blipFill dpi="0" rotWithShape="1">
            <a:blip r:embed="rId6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Ø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442" name="Forward Rotor Symbol" descr="C:\Users\akellen\Pictures\Wind Turbine Rotor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2850" y="3787775"/>
            <a:ext cx="32385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3" name="Forward Tower Symbol" descr="C:\Users\akellen\Pictures\Wind Turbine Base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2850" y="3797300"/>
            <a:ext cx="323850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4" name="Butler Ridge Rotor Symbol" descr="C:\Users\akellen\Pictures\Wind Turbine Rotor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5725" y="4041775"/>
            <a:ext cx="323850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5" name="Butler Ridge Tower Symbol" descr="C:\Users\akellen\Pictures\Wind Turbine Base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5725" y="4041775"/>
            <a:ext cx="323850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6" name="Bishop Hill Rotor Symbol" descr="C:\Users\akellen\Pictures\Wind Turbine Rotor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8563" y="6103938"/>
            <a:ext cx="32385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7" name="Bishop Hill Tower Symbol" descr="C:\Users\akellen\Pictures\Wind Turbine Base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8563" y="6107113"/>
            <a:ext cx="32385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8" name="Barton Rotor Symbol" descr="C:\Users\akellen\Pictures\Wind Turbine Rotor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8900" y="3979863"/>
            <a:ext cx="323850" cy="38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9" name="Barton Tower Symbol" descr="C:\Users\akellen\Pictures\Wind Turbine Base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8900" y="3995738"/>
            <a:ext cx="32385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" name="Boswell Exhaust 2"/>
          <p:cNvSpPr/>
          <p:nvPr/>
        </p:nvSpPr>
        <p:spPr>
          <a:xfrm rot="18884656">
            <a:off x="3522663" y="-19050"/>
            <a:ext cx="388938" cy="103187"/>
          </a:xfrm>
          <a:prstGeom prst="cloud">
            <a:avLst/>
          </a:prstGeom>
          <a:solidFill>
            <a:schemeClr val="bg1"/>
          </a:solidFill>
          <a:ln w="63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8" name="Boswell Exhaust 1"/>
          <p:cNvSpPr/>
          <p:nvPr/>
        </p:nvSpPr>
        <p:spPr>
          <a:xfrm rot="18884656">
            <a:off x="3413919" y="-18256"/>
            <a:ext cx="388938" cy="101600"/>
          </a:xfrm>
          <a:prstGeom prst="cloud">
            <a:avLst/>
          </a:prstGeom>
          <a:solidFill>
            <a:schemeClr val="bg1"/>
          </a:solidFill>
          <a:ln w="63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8452" name="Boswell Symbol" descr="C:\Users\akellen\Pictures\Coal Plant 1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5350" y="193675"/>
            <a:ext cx="30797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1" name="ERGS Exhaust 2"/>
          <p:cNvSpPr/>
          <p:nvPr/>
        </p:nvSpPr>
        <p:spPr>
          <a:xfrm rot="18884656">
            <a:off x="8312150" y="4305300"/>
            <a:ext cx="388938" cy="103188"/>
          </a:xfrm>
          <a:prstGeom prst="cloud">
            <a:avLst/>
          </a:prstGeom>
          <a:solidFill>
            <a:schemeClr val="bg1"/>
          </a:solidFill>
          <a:ln w="63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0" name="ERGS Exhaust 1"/>
          <p:cNvSpPr/>
          <p:nvPr/>
        </p:nvSpPr>
        <p:spPr>
          <a:xfrm rot="18884656">
            <a:off x="8202613" y="4305300"/>
            <a:ext cx="388938" cy="103187"/>
          </a:xfrm>
          <a:prstGeom prst="cloud">
            <a:avLst/>
          </a:prstGeom>
          <a:solidFill>
            <a:schemeClr val="bg1"/>
          </a:solidFill>
          <a:ln w="63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8455" name="ERGS Symbol" descr="C:\Users\akellen\Pictures\Coal Plant 1.pn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8013" y="4527550"/>
            <a:ext cx="2825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5" name="Top of Iowa Label"/>
          <p:cNvSpPr/>
          <p:nvPr/>
        </p:nvSpPr>
        <p:spPr>
          <a:xfrm>
            <a:off x="2384425" y="3541713"/>
            <a:ext cx="1477963" cy="301625"/>
          </a:xfrm>
          <a:prstGeom prst="wedgeRoundRectCallout">
            <a:avLst>
              <a:gd name="adj1" fmla="val 48468"/>
              <a:gd name="adj2" fmla="val 152145"/>
              <a:gd name="adj3" fmla="val 16667"/>
            </a:avLst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</a:rPr>
              <a:t>Top of Iowa II</a:t>
            </a:r>
          </a:p>
        </p:txBody>
      </p:sp>
      <p:sp>
        <p:nvSpPr>
          <p:cNvPr id="71" name="SFDL Label"/>
          <p:cNvSpPr/>
          <p:nvPr/>
        </p:nvSpPr>
        <p:spPr>
          <a:xfrm>
            <a:off x="5800725" y="3219450"/>
            <a:ext cx="1927225" cy="301625"/>
          </a:xfrm>
          <a:prstGeom prst="wedgeRoundRectCallout">
            <a:avLst>
              <a:gd name="adj1" fmla="val 49705"/>
              <a:gd name="adj2" fmla="val 126340"/>
              <a:gd name="adj3" fmla="val 16667"/>
            </a:avLst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</a:rPr>
              <a:t>South Fond du Lac</a:t>
            </a:r>
          </a:p>
        </p:txBody>
      </p:sp>
      <p:sp>
        <p:nvSpPr>
          <p:cNvPr id="73" name="Point Beach Solar Label"/>
          <p:cNvSpPr/>
          <p:nvPr/>
        </p:nvSpPr>
        <p:spPr>
          <a:xfrm>
            <a:off x="8570913" y="2130425"/>
            <a:ext cx="1851025" cy="549275"/>
          </a:xfrm>
          <a:prstGeom prst="wedgeRoundRectCallout">
            <a:avLst>
              <a:gd name="adj1" fmla="val -45341"/>
              <a:gd name="adj2" fmla="val 121205"/>
              <a:gd name="adj3" fmla="val 16667"/>
            </a:avLst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</a:rPr>
              <a:t>Point Beach Solar, 2022 Jun 1</a:t>
            </a:r>
          </a:p>
        </p:txBody>
      </p:sp>
      <p:sp>
        <p:nvSpPr>
          <p:cNvPr id="78" name="Point Beach Nuclear Label"/>
          <p:cNvSpPr/>
          <p:nvPr/>
        </p:nvSpPr>
        <p:spPr>
          <a:xfrm>
            <a:off x="9134475" y="2930525"/>
            <a:ext cx="1363663" cy="549275"/>
          </a:xfrm>
          <a:prstGeom prst="wedgeRoundRectCallout">
            <a:avLst>
              <a:gd name="adj1" fmla="val -79369"/>
              <a:gd name="adj2" fmla="val 28402"/>
              <a:gd name="adj3" fmla="val 16667"/>
            </a:avLst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</a:rPr>
              <a:t>Point Beach Nuclear</a:t>
            </a:r>
          </a:p>
        </p:txBody>
      </p:sp>
      <p:sp>
        <p:nvSpPr>
          <p:cNvPr id="62" name="Nelson Label"/>
          <p:cNvSpPr/>
          <p:nvPr/>
        </p:nvSpPr>
        <p:spPr>
          <a:xfrm>
            <a:off x="7170738" y="6172200"/>
            <a:ext cx="858837" cy="301625"/>
          </a:xfrm>
          <a:prstGeom prst="wedgeRoundRectCallout">
            <a:avLst>
              <a:gd name="adj1" fmla="val -59420"/>
              <a:gd name="adj2" fmla="val -108174"/>
              <a:gd name="adj3" fmla="val 16667"/>
            </a:avLst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</a:rPr>
              <a:t>Nelson</a:t>
            </a:r>
          </a:p>
        </p:txBody>
      </p:sp>
      <p:sp>
        <p:nvSpPr>
          <p:cNvPr id="72" name="Island Street Label"/>
          <p:cNvSpPr/>
          <p:nvPr/>
        </p:nvSpPr>
        <p:spPr>
          <a:xfrm>
            <a:off x="6376988" y="2670175"/>
            <a:ext cx="1435100" cy="304800"/>
          </a:xfrm>
          <a:prstGeom prst="wedgeRoundRectCallout">
            <a:avLst>
              <a:gd name="adj1" fmla="val 55899"/>
              <a:gd name="adj2" fmla="val 118698"/>
              <a:gd name="adj3" fmla="val 16667"/>
            </a:avLst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</a:rPr>
              <a:t>Island Street</a:t>
            </a:r>
          </a:p>
        </p:txBody>
      </p:sp>
      <p:sp>
        <p:nvSpPr>
          <p:cNvPr id="64" name="Elm Road Label"/>
          <p:cNvSpPr/>
          <p:nvPr/>
        </p:nvSpPr>
        <p:spPr>
          <a:xfrm>
            <a:off x="8561388" y="5018088"/>
            <a:ext cx="1363662" cy="304800"/>
          </a:xfrm>
          <a:prstGeom prst="wedgeRoundRectCallout">
            <a:avLst>
              <a:gd name="adj1" fmla="val -55723"/>
              <a:gd name="adj2" fmla="val -115367"/>
              <a:gd name="adj3" fmla="val 16667"/>
            </a:avLst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</a:rPr>
              <a:t>Elm Road</a:t>
            </a:r>
          </a:p>
        </p:txBody>
      </p:sp>
      <p:sp>
        <p:nvSpPr>
          <p:cNvPr id="92" name="Butler Ridge Label"/>
          <p:cNvSpPr/>
          <p:nvPr/>
        </p:nvSpPr>
        <p:spPr>
          <a:xfrm>
            <a:off x="8369300" y="4019550"/>
            <a:ext cx="1360488" cy="304800"/>
          </a:xfrm>
          <a:prstGeom prst="wedgeRoundRectCallout">
            <a:avLst>
              <a:gd name="adj1" fmla="val -78475"/>
              <a:gd name="adj2" fmla="val 16416"/>
              <a:gd name="adj3" fmla="val 16667"/>
            </a:avLst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</a:rPr>
              <a:t>Butler Ridge</a:t>
            </a:r>
          </a:p>
        </p:txBody>
      </p:sp>
      <p:sp>
        <p:nvSpPr>
          <p:cNvPr id="63" name="Boswell Label"/>
          <p:cNvSpPr/>
          <p:nvPr/>
        </p:nvSpPr>
        <p:spPr>
          <a:xfrm>
            <a:off x="2139950" y="781050"/>
            <a:ext cx="1179513" cy="304800"/>
          </a:xfrm>
          <a:prstGeom prst="wedgeRoundRectCallout">
            <a:avLst>
              <a:gd name="adj1" fmla="val 61336"/>
              <a:gd name="adj2" fmla="val -141741"/>
              <a:gd name="adj3" fmla="val 16667"/>
            </a:avLst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</a:rPr>
              <a:t>Boswell</a:t>
            </a:r>
          </a:p>
        </p:txBody>
      </p:sp>
      <p:sp>
        <p:nvSpPr>
          <p:cNvPr id="61" name="Bishop Hill III Label"/>
          <p:cNvSpPr/>
          <p:nvPr/>
        </p:nvSpPr>
        <p:spPr>
          <a:xfrm>
            <a:off x="4905375" y="5730875"/>
            <a:ext cx="1471613" cy="301625"/>
          </a:xfrm>
          <a:prstGeom prst="wedgeRoundRectCallout">
            <a:avLst>
              <a:gd name="adj1" fmla="val 50868"/>
              <a:gd name="adj2" fmla="val 127172"/>
              <a:gd name="adj3" fmla="val 16667"/>
            </a:avLst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</a:rPr>
              <a:t>Bishop  Hill III </a:t>
            </a:r>
          </a:p>
        </p:txBody>
      </p:sp>
      <p:sp>
        <p:nvSpPr>
          <p:cNvPr id="66" name="Barton Label"/>
          <p:cNvSpPr/>
          <p:nvPr/>
        </p:nvSpPr>
        <p:spPr>
          <a:xfrm>
            <a:off x="4168775" y="4513263"/>
            <a:ext cx="893763" cy="301625"/>
          </a:xfrm>
          <a:prstGeom prst="wedgeRoundRectCallout">
            <a:avLst>
              <a:gd name="adj1" fmla="val -57057"/>
              <a:gd name="adj2" fmla="val -121449"/>
              <a:gd name="adj3" fmla="val 16667"/>
            </a:avLst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</a:rPr>
              <a:t>Barton</a:t>
            </a:r>
          </a:p>
        </p:txBody>
      </p:sp>
      <p:sp>
        <p:nvSpPr>
          <p:cNvPr id="49" name="System Purchase Block"/>
          <p:cNvSpPr/>
          <p:nvPr/>
        </p:nvSpPr>
        <p:spPr>
          <a:xfrm>
            <a:off x="6918325" y="303213"/>
            <a:ext cx="4900613" cy="86995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altLang="en-US" dirty="0">
                <a:solidFill>
                  <a:schemeClr val="tx1"/>
                </a:solidFill>
                <a:latin typeface="Arial" charset="0"/>
              </a:rPr>
              <a:t>System purchases:</a:t>
            </a:r>
          </a:p>
          <a:p>
            <a:pPr lvl="1">
              <a:defRPr/>
            </a:pPr>
            <a:r>
              <a:rPr lang="en-US" altLang="en-US" dirty="0">
                <a:solidFill>
                  <a:schemeClr val="tx1"/>
                </a:solidFill>
                <a:latin typeface="Arial" charset="0"/>
              </a:rPr>
              <a:t>WEPCO (WI Electric Power Co.), 50 MW</a:t>
            </a:r>
          </a:p>
          <a:p>
            <a:pPr lvl="1">
              <a:defRPr/>
            </a:pPr>
            <a:r>
              <a:rPr lang="en-US" altLang="en-US" dirty="0">
                <a:solidFill>
                  <a:schemeClr val="tx1"/>
                </a:solidFill>
                <a:latin typeface="Arial" charset="0"/>
              </a:rPr>
              <a:t>WPS ( WI Public Service), 150 MW</a:t>
            </a:r>
          </a:p>
        </p:txBody>
      </p:sp>
      <p:sp>
        <p:nvSpPr>
          <p:cNvPr id="74" name="Forward Label"/>
          <p:cNvSpPr/>
          <p:nvPr/>
        </p:nvSpPr>
        <p:spPr>
          <a:xfrm>
            <a:off x="6438900" y="4160838"/>
            <a:ext cx="1023938" cy="301625"/>
          </a:xfrm>
          <a:prstGeom prst="wedgeRoundRectCallout">
            <a:avLst>
              <a:gd name="adj1" fmla="val 65437"/>
              <a:gd name="adj2" fmla="val -103680"/>
              <a:gd name="adj3" fmla="val 16667"/>
            </a:avLst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</a:rPr>
              <a:t>Forward</a:t>
            </a:r>
          </a:p>
        </p:txBody>
      </p:sp>
    </p:spTree>
    <p:extLst>
      <p:ext uri="{BB962C8B-B14F-4D97-AF65-F5344CB8AC3E}">
        <p14:creationId xmlns:p14="http://schemas.microsoft.com/office/powerpoint/2010/main" val="4106172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Wholesale Rate Design</a:t>
            </a:r>
            <a:br>
              <a:rPr lang="en-US" dirty="0"/>
            </a:br>
            <a:r>
              <a:rPr lang="en-US" sz="2400" dirty="0"/>
              <a:t>Average Power Cost ($/MWh)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wppienergy.org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4C5BB63-CA33-4270-A730-AD2E2E0A4D1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1905000" y="1613958"/>
          <a:ext cx="8356600" cy="41264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83416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Chart bld="series" animBg="0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Energy Rate Design</a:t>
            </a:r>
          </a:p>
        </p:txBody>
      </p:sp>
      <p:pic>
        <p:nvPicPr>
          <p:cNvPr id="2" name="Content Placeholder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6411" y="1952340"/>
            <a:ext cx="10515600" cy="287201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2D0EA1E-A4DD-4004-A6F4-928863A40452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060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dirty="0"/>
              <a:t>Average Power Costs to Members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wppienergy.org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2E2F43E-B1E1-46C5-86C6-5A10EE5BE10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1612674" y="1138687"/>
          <a:ext cx="8376715" cy="46237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29396" y="5900468"/>
            <a:ext cx="22946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*Projected</a:t>
            </a:r>
          </a:p>
        </p:txBody>
      </p:sp>
    </p:spTree>
    <p:extLst>
      <p:ext uri="{BB962C8B-B14F-4D97-AF65-F5344CB8AC3E}">
        <p14:creationId xmlns:p14="http://schemas.microsoft.com/office/powerpoint/2010/main" val="1552189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Rectangle 19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16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25603" name="Group 23"/>
          <p:cNvGrpSpPr>
            <a:grpSpLocks/>
          </p:cNvGrpSpPr>
          <p:nvPr/>
        </p:nvGrpSpPr>
        <p:grpSpPr bwMode="auto">
          <a:xfrm>
            <a:off x="774700" y="992188"/>
            <a:ext cx="1498600" cy="1949450"/>
            <a:chOff x="4446844" y="4748783"/>
            <a:chExt cx="1498283" cy="1949067"/>
          </a:xfrm>
        </p:grpSpPr>
        <p:sp>
          <p:nvSpPr>
            <p:cNvPr id="12" name="TextBox 11"/>
            <p:cNvSpPr txBox="1"/>
            <p:nvPr/>
          </p:nvSpPr>
          <p:spPr>
            <a:xfrm>
              <a:off x="4446844" y="5974092"/>
              <a:ext cx="1498283" cy="72375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2000" b="1" dirty="0">
                  <a:solidFill>
                    <a:srgbClr val="9FA617"/>
                  </a:solidFill>
                  <a:latin typeface="+mn-lt"/>
                  <a:cs typeface="Helvetica Neue"/>
                </a:rPr>
                <a:t>ADVANCED</a:t>
              </a:r>
            </a:p>
            <a:p>
              <a:pPr algn="ctr">
                <a:defRPr/>
              </a:pPr>
              <a:r>
                <a:rPr lang="en-US" sz="2000" b="1" dirty="0">
                  <a:solidFill>
                    <a:schemeClr val="bg1"/>
                  </a:solidFill>
                  <a:latin typeface="+mn-lt"/>
                  <a:cs typeface="Helvetica Neue"/>
                </a:rPr>
                <a:t>METERS</a:t>
              </a:r>
            </a:p>
          </p:txBody>
        </p:sp>
        <p:pic>
          <p:nvPicPr>
            <p:cNvPr id="25638" name="Picture 1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46844" y="4748783"/>
              <a:ext cx="1481706" cy="1187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5604" name="Group 24"/>
          <p:cNvGrpSpPr>
            <a:grpSpLocks/>
          </p:cNvGrpSpPr>
          <p:nvPr/>
        </p:nvGrpSpPr>
        <p:grpSpPr bwMode="auto">
          <a:xfrm>
            <a:off x="603250" y="3738563"/>
            <a:ext cx="1857375" cy="1762125"/>
            <a:chOff x="602609" y="2839001"/>
            <a:chExt cx="1857559" cy="1761987"/>
          </a:xfrm>
        </p:grpSpPr>
        <p:sp>
          <p:nvSpPr>
            <p:cNvPr id="18" name="TextBox 17"/>
            <p:cNvSpPr txBox="1"/>
            <p:nvPr/>
          </p:nvSpPr>
          <p:spPr>
            <a:xfrm>
              <a:off x="602609" y="3894605"/>
              <a:ext cx="1857559" cy="70638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2000" b="1" dirty="0">
                  <a:solidFill>
                    <a:srgbClr val="9FA617"/>
                  </a:solidFill>
                  <a:latin typeface="+mn-lt"/>
                  <a:cs typeface="Helvetica Neue"/>
                </a:rPr>
                <a:t>METER DATA</a:t>
              </a:r>
            </a:p>
            <a:p>
              <a:pPr algn="ctr">
                <a:defRPr/>
              </a:pPr>
              <a:r>
                <a:rPr lang="en-US" sz="2000" b="1" dirty="0">
                  <a:solidFill>
                    <a:schemeClr val="bg1"/>
                  </a:solidFill>
                  <a:latin typeface="+mn-lt"/>
                  <a:cs typeface="Helvetica Neue"/>
                </a:rPr>
                <a:t>MANAGEMENT</a:t>
              </a:r>
            </a:p>
          </p:txBody>
        </p:sp>
        <p:pic>
          <p:nvPicPr>
            <p:cNvPr id="25636" name="Picture 18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3600" y="2839001"/>
              <a:ext cx="1333547" cy="10536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5605" name="Group 10"/>
          <p:cNvGrpSpPr>
            <a:grpSpLocks/>
          </p:cNvGrpSpPr>
          <p:nvPr/>
        </p:nvGrpSpPr>
        <p:grpSpPr bwMode="auto">
          <a:xfrm>
            <a:off x="2379663" y="5006975"/>
            <a:ext cx="1927225" cy="1724025"/>
            <a:chOff x="121429" y="4922520"/>
            <a:chExt cx="1927301" cy="1724928"/>
          </a:xfrm>
        </p:grpSpPr>
        <p:pic>
          <p:nvPicPr>
            <p:cNvPr id="25633" name="Picture 3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838" b="7588"/>
            <a:stretch>
              <a:fillRect/>
            </a:stretch>
          </p:blipFill>
          <p:spPr bwMode="auto">
            <a:xfrm>
              <a:off x="483517" y="4922520"/>
              <a:ext cx="1185301" cy="990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3" name="TextBox 32"/>
            <p:cNvSpPr txBox="1"/>
            <p:nvPr/>
          </p:nvSpPr>
          <p:spPr>
            <a:xfrm>
              <a:off x="121429" y="5939052"/>
              <a:ext cx="1927301" cy="70839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2000" b="1" dirty="0">
                  <a:solidFill>
                    <a:srgbClr val="9FA617"/>
                  </a:solidFill>
                  <a:latin typeface="+mn-lt"/>
                  <a:cs typeface="Helvetica Neue"/>
                </a:rPr>
                <a:t>SHARED METER</a:t>
              </a:r>
            </a:p>
            <a:p>
              <a:pPr algn="ctr">
                <a:defRPr/>
              </a:pPr>
              <a:r>
                <a:rPr lang="en-US" sz="2000" b="1" dirty="0">
                  <a:solidFill>
                    <a:schemeClr val="bg1"/>
                  </a:solidFill>
                  <a:latin typeface="+mn-lt"/>
                  <a:cs typeface="Helvetica Neue"/>
                </a:rPr>
                <a:t>TECHNICIANS</a:t>
              </a:r>
            </a:p>
          </p:txBody>
        </p:sp>
      </p:grpSp>
      <p:grpSp>
        <p:nvGrpSpPr>
          <p:cNvPr id="25606" name="Group 83"/>
          <p:cNvGrpSpPr>
            <a:grpSpLocks/>
          </p:cNvGrpSpPr>
          <p:nvPr/>
        </p:nvGrpSpPr>
        <p:grpSpPr bwMode="auto">
          <a:xfrm>
            <a:off x="5160963" y="5013325"/>
            <a:ext cx="1873250" cy="1717675"/>
            <a:chOff x="5161637" y="4877852"/>
            <a:chExt cx="1872539" cy="1718796"/>
          </a:xfrm>
        </p:grpSpPr>
        <p:pic>
          <p:nvPicPr>
            <p:cNvPr id="25631" name="Picture 34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13" t="2" r="-1213" b="3819"/>
            <a:stretch>
              <a:fillRect/>
            </a:stretch>
          </p:blipFill>
          <p:spPr bwMode="auto">
            <a:xfrm>
              <a:off x="5456677" y="4877852"/>
              <a:ext cx="1294643" cy="10271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6" name="TextBox 35"/>
            <p:cNvSpPr txBox="1"/>
            <p:nvPr/>
          </p:nvSpPr>
          <p:spPr>
            <a:xfrm>
              <a:off x="5161637" y="5888161"/>
              <a:ext cx="1872539" cy="70848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2000" b="1" dirty="0">
                  <a:solidFill>
                    <a:srgbClr val="9FA617"/>
                  </a:solidFill>
                  <a:latin typeface="+mn-lt"/>
                  <a:cs typeface="Helvetica Neue"/>
                </a:rPr>
                <a:t>OUTAGE  </a:t>
              </a:r>
            </a:p>
            <a:p>
              <a:pPr algn="ctr">
                <a:defRPr/>
              </a:pPr>
              <a:r>
                <a:rPr lang="en-US" sz="2000" b="1" dirty="0">
                  <a:solidFill>
                    <a:schemeClr val="bg1"/>
                  </a:solidFill>
                  <a:latin typeface="+mn-lt"/>
                  <a:cs typeface="Helvetica Neue"/>
                </a:rPr>
                <a:t>MANAGEMENT</a:t>
              </a:r>
            </a:p>
          </p:txBody>
        </p:sp>
      </p:grpSp>
      <p:grpSp>
        <p:nvGrpSpPr>
          <p:cNvPr id="25607" name="Group 70"/>
          <p:cNvGrpSpPr>
            <a:grpSpLocks/>
          </p:cNvGrpSpPr>
          <p:nvPr/>
        </p:nvGrpSpPr>
        <p:grpSpPr bwMode="auto">
          <a:xfrm>
            <a:off x="7580313" y="5011738"/>
            <a:ext cx="2479675" cy="1714500"/>
            <a:chOff x="7454809" y="4876226"/>
            <a:chExt cx="2479520" cy="1714861"/>
          </a:xfrm>
        </p:grpSpPr>
        <p:pic>
          <p:nvPicPr>
            <p:cNvPr id="25629" name="Picture 27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82364" y="4876226"/>
              <a:ext cx="1028945" cy="10289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" name="TextBox 25"/>
            <p:cNvSpPr txBox="1"/>
            <p:nvPr/>
          </p:nvSpPr>
          <p:spPr>
            <a:xfrm>
              <a:off x="7454809" y="5882913"/>
              <a:ext cx="2479520" cy="7081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2000" b="1" dirty="0">
                  <a:solidFill>
                    <a:srgbClr val="9FA617"/>
                  </a:solidFill>
                  <a:latin typeface="+mn-lt"/>
                  <a:cs typeface="Helvetica Neue"/>
                </a:rPr>
                <a:t>RETAIL BILLING &amp; </a:t>
              </a:r>
            </a:p>
            <a:p>
              <a:pPr algn="ctr">
                <a:defRPr/>
              </a:pPr>
              <a:r>
                <a:rPr lang="en-US" sz="2000" b="1" dirty="0">
                  <a:solidFill>
                    <a:schemeClr val="bg1"/>
                  </a:solidFill>
                  <a:latin typeface="+mn-lt"/>
                  <a:cs typeface="Helvetica Neue"/>
                </a:rPr>
                <a:t>TARIFF COMPLIANCE</a:t>
              </a:r>
            </a:p>
          </p:txBody>
        </p:sp>
      </p:grpSp>
      <p:grpSp>
        <p:nvGrpSpPr>
          <p:cNvPr id="25608" name="Group 20"/>
          <p:cNvGrpSpPr>
            <a:grpSpLocks/>
          </p:cNvGrpSpPr>
          <p:nvPr/>
        </p:nvGrpSpPr>
        <p:grpSpPr bwMode="auto">
          <a:xfrm>
            <a:off x="9717088" y="3735388"/>
            <a:ext cx="1828800" cy="1809750"/>
            <a:chOff x="7904789" y="4852307"/>
            <a:chExt cx="1828799" cy="1810381"/>
          </a:xfrm>
        </p:grpSpPr>
        <p:pic>
          <p:nvPicPr>
            <p:cNvPr id="25627" name="Picture 1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63026" y="4852307"/>
              <a:ext cx="1353510" cy="11520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9" name="TextBox 28"/>
            <p:cNvSpPr txBox="1"/>
            <p:nvPr/>
          </p:nvSpPr>
          <p:spPr>
            <a:xfrm>
              <a:off x="7904789" y="5954416"/>
              <a:ext cx="1828799" cy="70827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2000" b="1" dirty="0">
                  <a:solidFill>
                    <a:srgbClr val="9FA617"/>
                  </a:solidFill>
                  <a:latin typeface="+mn-lt"/>
                  <a:cs typeface="Helvetica Neue"/>
                </a:rPr>
                <a:t>INFOSEND </a:t>
              </a:r>
            </a:p>
            <a:p>
              <a:pPr algn="ctr">
                <a:defRPr/>
              </a:pPr>
              <a:r>
                <a:rPr lang="en-US" sz="2000" b="1" dirty="0">
                  <a:solidFill>
                    <a:schemeClr val="bg1"/>
                  </a:solidFill>
                  <a:latin typeface="+mn-lt"/>
                  <a:cs typeface="Helvetica Neue"/>
                </a:rPr>
                <a:t>RETAIL BILLING</a:t>
              </a:r>
            </a:p>
          </p:txBody>
        </p:sp>
      </p:grpSp>
      <p:grpSp>
        <p:nvGrpSpPr>
          <p:cNvPr id="25609" name="Group 21"/>
          <p:cNvGrpSpPr>
            <a:grpSpLocks/>
          </p:cNvGrpSpPr>
          <p:nvPr/>
        </p:nvGrpSpPr>
        <p:grpSpPr bwMode="auto">
          <a:xfrm>
            <a:off x="9813925" y="1114425"/>
            <a:ext cx="1731963" cy="1776413"/>
            <a:chOff x="9800746" y="4889500"/>
            <a:chExt cx="1732124" cy="1776300"/>
          </a:xfrm>
        </p:grpSpPr>
        <p:sp>
          <p:nvSpPr>
            <p:cNvPr id="39" name="TextBox 38"/>
            <p:cNvSpPr txBox="1"/>
            <p:nvPr/>
          </p:nvSpPr>
          <p:spPr>
            <a:xfrm>
              <a:off x="9800746" y="5957820"/>
              <a:ext cx="1732124" cy="70798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2000" b="1" dirty="0">
                  <a:solidFill>
                    <a:srgbClr val="9FA617"/>
                  </a:solidFill>
                  <a:latin typeface="+mn-lt"/>
                  <a:cs typeface="Helvetica Neue"/>
                </a:rPr>
                <a:t>MY ACCOUNT </a:t>
              </a:r>
            </a:p>
            <a:p>
              <a:pPr algn="ctr">
                <a:defRPr/>
              </a:pPr>
              <a:r>
                <a:rPr lang="en-US" sz="2000" b="1" dirty="0">
                  <a:solidFill>
                    <a:schemeClr val="bg1"/>
                  </a:solidFill>
                  <a:latin typeface="+mn-lt"/>
                  <a:cs typeface="Helvetica Neue"/>
                </a:rPr>
                <a:t>SELF-SERVICE</a:t>
              </a:r>
            </a:p>
          </p:txBody>
        </p:sp>
        <p:pic>
          <p:nvPicPr>
            <p:cNvPr id="25626" name="Picture 3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55307" y="4889500"/>
              <a:ext cx="1634393" cy="10336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cxnSp>
        <p:nvCxnSpPr>
          <p:cNvPr id="44" name="Straight Connector 43"/>
          <p:cNvCxnSpPr/>
          <p:nvPr/>
        </p:nvCxnSpPr>
        <p:spPr>
          <a:xfrm flipV="1">
            <a:off x="2052638" y="2738438"/>
            <a:ext cx="801687" cy="962025"/>
          </a:xfrm>
          <a:prstGeom prst="line">
            <a:avLst/>
          </a:prstGeom>
          <a:ln w="28575">
            <a:solidFill>
              <a:srgbClr val="0081C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2052638" y="2036763"/>
            <a:ext cx="801687" cy="663575"/>
          </a:xfrm>
          <a:prstGeom prst="line">
            <a:avLst/>
          </a:prstGeom>
          <a:ln w="28575">
            <a:solidFill>
              <a:srgbClr val="0081C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V="1">
            <a:off x="1524000" y="2916238"/>
            <a:ext cx="0" cy="784225"/>
          </a:xfrm>
          <a:prstGeom prst="line">
            <a:avLst/>
          </a:prstGeom>
          <a:ln w="28575">
            <a:solidFill>
              <a:srgbClr val="1074C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9364663" y="4294188"/>
            <a:ext cx="547687" cy="0"/>
          </a:xfrm>
          <a:prstGeom prst="line">
            <a:avLst/>
          </a:prstGeom>
          <a:ln w="28575">
            <a:solidFill>
              <a:srgbClr val="0081C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8740775" y="4568825"/>
            <a:ext cx="157163" cy="287338"/>
          </a:xfrm>
          <a:prstGeom prst="line">
            <a:avLst/>
          </a:prstGeom>
          <a:ln w="28575">
            <a:solidFill>
              <a:srgbClr val="0081C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6097588" y="4586288"/>
            <a:ext cx="0" cy="323850"/>
          </a:xfrm>
          <a:prstGeom prst="line">
            <a:avLst/>
          </a:prstGeom>
          <a:ln w="28575">
            <a:solidFill>
              <a:srgbClr val="0081C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V="1">
            <a:off x="3332163" y="4568825"/>
            <a:ext cx="100012" cy="290513"/>
          </a:xfrm>
          <a:prstGeom prst="line">
            <a:avLst/>
          </a:prstGeom>
          <a:ln w="28575">
            <a:solidFill>
              <a:srgbClr val="0081C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/>
          <p:nvPr/>
        </p:nvCxnSpPr>
        <p:spPr>
          <a:xfrm>
            <a:off x="9337675" y="1819275"/>
            <a:ext cx="638175" cy="6350"/>
          </a:xfrm>
          <a:prstGeom prst="line">
            <a:avLst/>
          </a:prstGeom>
          <a:ln w="28575">
            <a:solidFill>
              <a:srgbClr val="0081C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3044825" y="992188"/>
            <a:ext cx="6143625" cy="3416300"/>
          </a:xfrm>
          <a:prstGeom prst="rect">
            <a:avLst/>
          </a:prstGeom>
          <a:solidFill>
            <a:srgbClr val="1074C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0" name="Isosceles Triangle 169"/>
          <p:cNvSpPr/>
          <p:nvPr/>
        </p:nvSpPr>
        <p:spPr>
          <a:xfrm>
            <a:off x="5573713" y="444500"/>
            <a:ext cx="1058862" cy="554038"/>
          </a:xfrm>
          <a:prstGeom prst="triangle">
            <a:avLst/>
          </a:prstGeom>
          <a:solidFill>
            <a:srgbClr val="1074C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2" name="TextBox 171"/>
          <p:cNvSpPr txBox="1"/>
          <p:nvPr/>
        </p:nvSpPr>
        <p:spPr>
          <a:xfrm>
            <a:off x="3546475" y="3011488"/>
            <a:ext cx="5068888" cy="13223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solidFill>
                  <a:srgbClr val="9FA617"/>
                </a:solidFill>
                <a:latin typeface="+mn-lt"/>
                <a:cs typeface="Helvetica Neue"/>
              </a:rPr>
              <a:t>NORTHSTAR </a:t>
            </a:r>
          </a:p>
          <a:p>
            <a:pPr algn="ctr">
              <a:defRPr/>
            </a:pPr>
            <a:r>
              <a:rPr lang="en-US" sz="2400" b="1" dirty="0">
                <a:solidFill>
                  <a:schemeClr val="bg1"/>
                </a:solidFill>
                <a:latin typeface="+mn-lt"/>
                <a:cs typeface="Helvetica Neue"/>
              </a:rPr>
              <a:t>CUSTOMER INFORMATION</a:t>
            </a:r>
          </a:p>
          <a:p>
            <a:pPr algn="ctr">
              <a:defRPr/>
            </a:pPr>
            <a:r>
              <a:rPr lang="en-US" sz="2400" b="1" dirty="0">
                <a:solidFill>
                  <a:schemeClr val="bg1"/>
                </a:solidFill>
                <a:latin typeface="+mn-lt"/>
                <a:cs typeface="Helvetica Neue"/>
              </a:rPr>
              <a:t>SYSTEM</a:t>
            </a:r>
          </a:p>
        </p:txBody>
      </p:sp>
      <p:pic>
        <p:nvPicPr>
          <p:cNvPr id="25621" name="Picture 17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3138" y="1228725"/>
            <a:ext cx="2619375" cy="195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22" name="Picture 18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700" y="1016000"/>
            <a:ext cx="148272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23" name="Picture 18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5850" y="3757613"/>
            <a:ext cx="1352550" cy="1150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24" name="Picture 19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1138238"/>
            <a:ext cx="1635125" cy="10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67347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Mike Peters</a:t>
            </a:r>
          </a:p>
          <a:p>
            <a:r>
              <a:rPr lang="en-US" dirty="0"/>
              <a:t>President &amp; CEO</a:t>
            </a:r>
          </a:p>
          <a:p>
            <a:endParaRPr lang="en-US" dirty="0"/>
          </a:p>
          <a:p>
            <a:r>
              <a:rPr lang="en-US" dirty="0"/>
              <a:t>mpeters@wppienergy.org</a:t>
            </a:r>
          </a:p>
        </p:txBody>
      </p:sp>
    </p:spTree>
    <p:extLst>
      <p:ext uri="{BB962C8B-B14F-4D97-AF65-F5344CB8AC3E}">
        <p14:creationId xmlns:p14="http://schemas.microsoft.com/office/powerpoint/2010/main" val="2602951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4480</TotalTime>
  <Words>512</Words>
  <Application>Microsoft Macintosh PowerPoint</Application>
  <PresentationFormat>Widescreen</PresentationFormat>
  <Paragraphs>96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Office Theme</vt:lpstr>
      <vt:lpstr>TAPS Fall Conference </vt:lpstr>
      <vt:lpstr>Welcome to Wisconsin </vt:lpstr>
      <vt:lpstr>WPPI by the Numbers</vt:lpstr>
      <vt:lpstr>PowerPoint Presentation</vt:lpstr>
      <vt:lpstr>Wholesale Rate Design Average Power Cost ($/MWh)</vt:lpstr>
      <vt:lpstr>New Energy Rate Design</vt:lpstr>
      <vt:lpstr>Average Power Costs to Members</vt:lpstr>
      <vt:lpstr>PowerPoint Presentation</vt:lpstr>
      <vt:lpstr>Thank You</vt:lpstr>
    </vt:vector>
  </TitlesOfParts>
  <Company>WPPI Energy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Dickman</dc:creator>
  <cp:lastModifiedBy>John Twitty</cp:lastModifiedBy>
  <cp:revision>368</cp:revision>
  <cp:lastPrinted>2018-10-29T22:18:05Z</cp:lastPrinted>
  <dcterms:created xsi:type="dcterms:W3CDTF">2018-10-16T17:07:03Z</dcterms:created>
  <dcterms:modified xsi:type="dcterms:W3CDTF">2019-10-28T18:58:08Z</dcterms:modified>
</cp:coreProperties>
</file>