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19" r:id="rId2"/>
    <p:sldId id="600" r:id="rId3"/>
    <p:sldId id="615" r:id="rId4"/>
    <p:sldId id="602" r:id="rId5"/>
    <p:sldId id="603" r:id="rId6"/>
    <p:sldId id="614" r:id="rId7"/>
    <p:sldId id="616" r:id="rId8"/>
    <p:sldId id="604" r:id="rId9"/>
    <p:sldId id="605" r:id="rId10"/>
    <p:sldId id="617" r:id="rId11"/>
    <p:sldId id="607" r:id="rId12"/>
    <p:sldId id="610" r:id="rId13"/>
    <p:sldId id="618" r:id="rId14"/>
    <p:sldId id="611" r:id="rId15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Knapp" initials="BK" lastIdx="1" clrIdx="0">
    <p:extLst>
      <p:ext uri="{19B8F6BF-5375-455C-9EA6-DF929625EA0E}">
        <p15:presenceInfo xmlns:p15="http://schemas.microsoft.com/office/powerpoint/2012/main" userId="S::bknapp@cityofshawano.com::2b86bd5b-25e8-4ecc-a1b4-d3bc8a1d61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00"/>
    <a:srgbClr val="FFFF00"/>
    <a:srgbClr val="FF6600"/>
    <a:srgbClr val="FF9933"/>
    <a:srgbClr val="006600"/>
    <a:srgbClr val="33CC33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13" autoAdjust="0"/>
  </p:normalViewPr>
  <p:slideViewPr>
    <p:cSldViewPr snapToGrid="0">
      <p:cViewPr varScale="1">
        <p:scale>
          <a:sx n="108" d="100"/>
          <a:sy n="108" d="100"/>
        </p:scale>
        <p:origin x="1760" y="192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126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572" y="30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0F8B7620-1133-4F38-BEB1-0BB81F050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6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6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 eaLnBrk="0" hangingPunct="0">
              <a:defRPr sz="1200" b="0"/>
            </a:lvl1pPr>
          </a:lstStyle>
          <a:p>
            <a:pPr>
              <a:defRPr/>
            </a:pPr>
            <a:fld id="{DE521989-E0ED-4AA5-B0D1-DF2EAE122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41" indent="-285708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965" indent="-228567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364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498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2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9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41" indent="-285708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965" indent="-228567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364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498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7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20694-EBAB-4502-ADF4-88EB04E74FD8}" type="slidenum">
              <a:rPr lang="en-US"/>
              <a:pPr/>
              <a:t>11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972826" y="8832772"/>
            <a:ext cx="3039163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5" tIns="46438" rIns="93235" bIns="4643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CAC7D10-213C-4597-B900-371A032E592B}" type="slidenum">
              <a:rPr lang="en-US" sz="1200" b="0"/>
              <a:pPr algn="r">
                <a:buClrTx/>
                <a:buFontTx/>
                <a:buNone/>
              </a:pPr>
              <a:t>11</a:t>
            </a:fld>
            <a:endParaRPr lang="en-US" sz="1200" b="0"/>
          </a:p>
        </p:txBody>
      </p:sp>
      <p:sp>
        <p:nvSpPr>
          <p:cNvPr id="24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251" y="4417180"/>
            <a:ext cx="5141489" cy="4183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92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20694-EBAB-4502-ADF4-88EB04E74FD8}" type="slidenum">
              <a:rPr lang="en-US"/>
              <a:pPr/>
              <a:t>12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972826" y="8832772"/>
            <a:ext cx="3039163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5" tIns="46438" rIns="93235" bIns="4643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CAC7D10-213C-4597-B900-371A032E592B}" type="slidenum">
              <a:rPr lang="en-US" sz="1200" b="0"/>
              <a:pPr algn="r">
                <a:buClrTx/>
                <a:buFontTx/>
                <a:buNone/>
              </a:pPr>
              <a:t>12</a:t>
            </a:fld>
            <a:endParaRPr lang="en-US" sz="1200" b="0"/>
          </a:p>
        </p:txBody>
      </p:sp>
      <p:sp>
        <p:nvSpPr>
          <p:cNvPr id="24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251" y="4417180"/>
            <a:ext cx="5141489" cy="4183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1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251" y="4417180"/>
            <a:ext cx="5141489" cy="4183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2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20694-EBAB-4502-ADF4-88EB04E74FD8}" type="slidenum">
              <a:rPr lang="en-US"/>
              <a:pPr/>
              <a:t>14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972826" y="8832772"/>
            <a:ext cx="3039163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5" tIns="46438" rIns="93235" bIns="4643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CAC7D10-213C-4597-B900-371A032E592B}" type="slidenum">
              <a:rPr lang="en-US" sz="1200" b="0"/>
              <a:pPr algn="r">
                <a:buClrTx/>
                <a:buFontTx/>
                <a:buNone/>
              </a:pPr>
              <a:t>14</a:t>
            </a:fld>
            <a:endParaRPr lang="en-US" sz="1200" b="0"/>
          </a:p>
        </p:txBody>
      </p:sp>
      <p:sp>
        <p:nvSpPr>
          <p:cNvPr id="24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251" y="4417180"/>
            <a:ext cx="5141489" cy="4183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8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20694-EBAB-4502-ADF4-88EB04E74FD8}" type="slidenum">
              <a:rPr lang="en-US"/>
              <a:pPr/>
              <a:t>2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972826" y="8832772"/>
            <a:ext cx="3039163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5" tIns="46438" rIns="93235" bIns="4643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CAC7D10-213C-4597-B900-371A032E592B}" type="slidenum">
              <a:rPr lang="en-US" sz="1200" b="0"/>
              <a:pPr algn="r">
                <a:buClrTx/>
                <a:buFontTx/>
                <a:buNone/>
              </a:pPr>
              <a:t>2</a:t>
            </a:fld>
            <a:endParaRPr lang="en-US" sz="1200" b="0"/>
          </a:p>
        </p:txBody>
      </p:sp>
      <p:sp>
        <p:nvSpPr>
          <p:cNvPr id="24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251" y="4417180"/>
            <a:ext cx="5141489" cy="4183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41" indent="-285708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965" indent="-228567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364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498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20694-EBAB-4502-ADF4-88EB04E74FD8}" type="slidenum">
              <a:rPr lang="en-US"/>
              <a:pPr/>
              <a:t>4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972826" y="8832772"/>
            <a:ext cx="3039163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5" tIns="46438" rIns="93235" bIns="4643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CAC7D10-213C-4597-B900-371A032E592B}" type="slidenum">
              <a:rPr lang="en-US" sz="1200" b="0"/>
              <a:pPr algn="r">
                <a:buClrTx/>
                <a:buFontTx/>
                <a:buNone/>
              </a:pPr>
              <a:t>4</a:t>
            </a:fld>
            <a:endParaRPr lang="en-US" sz="1200" b="0"/>
          </a:p>
        </p:txBody>
      </p:sp>
      <p:sp>
        <p:nvSpPr>
          <p:cNvPr id="24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251" y="4417180"/>
            <a:ext cx="5141489" cy="4183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20694-EBAB-4502-ADF4-88EB04E74FD8}" type="slidenum">
              <a:rPr lang="en-US"/>
              <a:pPr/>
              <a:t>5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972826" y="8832772"/>
            <a:ext cx="3039163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5" tIns="46438" rIns="93235" bIns="4643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CAC7D10-213C-4597-B900-371A032E592B}" type="slidenum">
              <a:rPr lang="en-US" sz="1200" b="0"/>
              <a:pPr algn="r">
                <a:buClrTx/>
                <a:buFontTx/>
                <a:buNone/>
              </a:pPr>
              <a:t>5</a:t>
            </a:fld>
            <a:endParaRPr lang="en-US" sz="1200" b="0"/>
          </a:p>
        </p:txBody>
      </p:sp>
      <p:sp>
        <p:nvSpPr>
          <p:cNvPr id="24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251" y="4417180"/>
            <a:ext cx="5141489" cy="4183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9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20694-EBAB-4502-ADF4-88EB04E74FD8}" type="slidenum">
              <a:rPr lang="en-US"/>
              <a:pPr/>
              <a:t>6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972826" y="8832772"/>
            <a:ext cx="3039163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5" tIns="46438" rIns="93235" bIns="4643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CAC7D10-213C-4597-B900-371A032E592B}" type="slidenum">
              <a:rPr lang="en-US" sz="1200" b="0"/>
              <a:pPr algn="r">
                <a:buClrTx/>
                <a:buFontTx/>
                <a:buNone/>
              </a:pPr>
              <a:t>6</a:t>
            </a:fld>
            <a:endParaRPr lang="en-US" sz="1200" b="0"/>
          </a:p>
        </p:txBody>
      </p:sp>
      <p:sp>
        <p:nvSpPr>
          <p:cNvPr id="24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251" y="4417180"/>
            <a:ext cx="5141489" cy="4183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1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41" indent="-285708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965" indent="-228567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defTabSz="931726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364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498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200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20694-EBAB-4502-ADF4-88EB04E74FD8}" type="slidenum">
              <a:rPr lang="en-US"/>
              <a:pPr/>
              <a:t>8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972826" y="8832772"/>
            <a:ext cx="3039163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5" tIns="46438" rIns="93235" bIns="4643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CAC7D10-213C-4597-B900-371A032E592B}" type="slidenum">
              <a:rPr lang="en-US" sz="1200" b="0"/>
              <a:pPr algn="r">
                <a:buClrTx/>
                <a:buFontTx/>
                <a:buNone/>
              </a:pPr>
              <a:t>8</a:t>
            </a:fld>
            <a:endParaRPr lang="en-US" sz="1200" b="0"/>
          </a:p>
        </p:txBody>
      </p:sp>
      <p:sp>
        <p:nvSpPr>
          <p:cNvPr id="24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251" y="4417180"/>
            <a:ext cx="5141489" cy="4183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4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20694-EBAB-4502-ADF4-88EB04E74FD8}" type="slidenum">
              <a:rPr lang="en-US"/>
              <a:pPr/>
              <a:t>9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972826" y="8832772"/>
            <a:ext cx="3039163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35" tIns="46438" rIns="93235" bIns="4643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CAC7D10-213C-4597-B900-371A032E592B}" type="slidenum">
              <a:rPr lang="en-US" sz="1200" b="0"/>
              <a:pPr algn="r">
                <a:buClrTx/>
                <a:buFontTx/>
                <a:buNone/>
              </a:pPr>
              <a:t>9</a:t>
            </a:fld>
            <a:endParaRPr lang="en-US" sz="1200" b="0"/>
          </a:p>
        </p:txBody>
      </p:sp>
      <p:sp>
        <p:nvSpPr>
          <p:cNvPr id="24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251" y="4417180"/>
            <a:ext cx="5141489" cy="4183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3"/>
          <p:cNvSpPr>
            <a:spLocks noChangeShapeType="1"/>
          </p:cNvSpPr>
          <p:nvPr userDrawn="1"/>
        </p:nvSpPr>
        <p:spPr bwMode="auto">
          <a:xfrm>
            <a:off x="392113" y="838200"/>
            <a:ext cx="8293100" cy="158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868686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10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903913"/>
            <a:ext cx="90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885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07363" y="6172200"/>
            <a:ext cx="1036637" cy="488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8FAB6C-2F97-448D-9488-B9D889020D9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42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749B-F72B-487B-A704-30CD95FEF2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67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228600"/>
            <a:ext cx="2073275" cy="5534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67425" cy="5534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1737-1E68-465A-887B-185C15929D8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0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ACD67-5807-49E9-9D9D-2A700AD854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313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C7F36-B476-4CB4-AB19-31A48CDAE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53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95375"/>
            <a:ext cx="40005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5375"/>
            <a:ext cx="40005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19EB-C23B-48EF-BB34-8A7FEEA1E7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78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6FE1-7435-4146-809C-E14E7DEA84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45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3DB3-415C-4DDE-AA0B-50531EBEE8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9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2B6AD-9A74-47B6-B817-015E82A752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6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D3AD-D3F2-4884-B2CB-5F345594C5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61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7156-11DF-4091-A66F-A74FA45922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89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3563" y="6172200"/>
            <a:ext cx="10366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700" b="0" smtClean="0">
                <a:latin typeface="Arial" charset="0"/>
              </a:defRPr>
            </a:lvl1pPr>
          </a:lstStyle>
          <a:p>
            <a:pPr>
              <a:defRPr/>
            </a:pPr>
            <a:fld id="{4C129F09-2551-494A-B4D0-25A2F933510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28600"/>
            <a:ext cx="8291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ABBs rubrik i 32 punkter Arial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92113" y="838200"/>
            <a:ext cx="8293100" cy="158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868686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95375"/>
            <a:ext cx="81534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 20 punkter</a:t>
            </a:r>
          </a:p>
          <a:p>
            <a:pPr lvl="2"/>
            <a:r>
              <a:rPr lang="sv-SE"/>
              <a:t>Third 20 punkter</a:t>
            </a:r>
          </a:p>
          <a:p>
            <a:pPr lvl="3"/>
            <a:r>
              <a:rPr lang="sv-SE"/>
              <a:t>Fourth level 20</a:t>
            </a:r>
          </a:p>
          <a:p>
            <a:pPr lvl="4"/>
            <a:r>
              <a:rPr lang="sv-SE"/>
              <a:t>Fifth level 20</a:t>
            </a:r>
          </a:p>
        </p:txBody>
      </p:sp>
      <p:pic>
        <p:nvPicPr>
          <p:cNvPr id="307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902325"/>
            <a:ext cx="90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93389"/>
            <a:ext cx="17780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1514813" y="3470470"/>
            <a:ext cx="6400800" cy="2846387"/>
          </a:xfrm>
        </p:spPr>
        <p:txBody>
          <a:bodyPr/>
          <a:lstStyle/>
          <a:p>
            <a:r>
              <a:rPr lang="en-US" sz="3800" dirty="0">
                <a:solidFill>
                  <a:srgbClr val="002B82"/>
                </a:solidFill>
                <a:latin typeface="Times" pitchFamily="18" charset="0"/>
              </a:rPr>
              <a:t>G</a:t>
            </a:r>
            <a:r>
              <a:rPr lang="en-US" sz="3000" dirty="0">
                <a:solidFill>
                  <a:srgbClr val="002B82"/>
                </a:solidFill>
                <a:latin typeface="Times" pitchFamily="18" charset="0"/>
              </a:rPr>
              <a:t>reat </a:t>
            </a:r>
            <a:r>
              <a:rPr lang="en-US" sz="3800" dirty="0">
                <a:solidFill>
                  <a:srgbClr val="002B82"/>
                </a:solidFill>
                <a:latin typeface="Times" pitchFamily="18" charset="0"/>
              </a:rPr>
              <a:t>L</a:t>
            </a:r>
            <a:r>
              <a:rPr lang="en-US" sz="3000" dirty="0">
                <a:solidFill>
                  <a:srgbClr val="002B82"/>
                </a:solidFill>
                <a:latin typeface="Times" pitchFamily="18" charset="0"/>
              </a:rPr>
              <a:t>akes </a:t>
            </a:r>
            <a:r>
              <a:rPr lang="en-US" sz="3800" dirty="0">
                <a:solidFill>
                  <a:srgbClr val="002B82"/>
                </a:solidFill>
                <a:latin typeface="Times" pitchFamily="18" charset="0"/>
              </a:rPr>
              <a:t>U</a:t>
            </a:r>
            <a:r>
              <a:rPr lang="en-US" sz="3000" dirty="0">
                <a:solidFill>
                  <a:srgbClr val="002B82"/>
                </a:solidFill>
                <a:latin typeface="Times" pitchFamily="18" charset="0"/>
              </a:rPr>
              <a:t>tilities</a:t>
            </a:r>
          </a:p>
          <a:p>
            <a:endParaRPr lang="en-US" sz="2000" dirty="0">
              <a:solidFill>
                <a:srgbClr val="002B82"/>
              </a:solidFill>
              <a:latin typeface="Times" pitchFamily="18" charset="0"/>
            </a:endParaRPr>
          </a:p>
          <a:p>
            <a:r>
              <a:rPr lang="en-US" sz="3000" dirty="0">
                <a:solidFill>
                  <a:srgbClr val="002B82"/>
                </a:solidFill>
                <a:latin typeface="Times" pitchFamily="18" charset="0"/>
              </a:rPr>
              <a:t>TAPS 2019 Fall Conference</a:t>
            </a:r>
          </a:p>
          <a:p>
            <a:endParaRPr lang="en-US" sz="1000" dirty="0">
              <a:solidFill>
                <a:srgbClr val="002B82"/>
              </a:solidFill>
              <a:latin typeface="Times" pitchFamily="18" charset="0"/>
            </a:endParaRPr>
          </a:p>
          <a:p>
            <a:r>
              <a:rPr lang="en-US" dirty="0">
                <a:solidFill>
                  <a:srgbClr val="002B82"/>
                </a:solidFill>
                <a:latin typeface="Times" pitchFamily="18" charset="0"/>
              </a:rPr>
              <a:t>October 29, 2019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0" y="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/>
              <a:t>  </a:t>
            </a:r>
          </a:p>
        </p:txBody>
      </p:sp>
      <p:sp>
        <p:nvSpPr>
          <p:cNvPr id="5125" name="Text Box 29"/>
          <p:cNvSpPr txBox="1">
            <a:spLocks noChangeArrowheads="1"/>
          </p:cNvSpPr>
          <p:nvPr/>
        </p:nvSpPr>
        <p:spPr bwMode="auto">
          <a:xfrm>
            <a:off x="3816350" y="2246313"/>
            <a:ext cx="5762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126" name="Text Box 30"/>
          <p:cNvSpPr txBox="1">
            <a:spLocks noChangeArrowheads="1"/>
          </p:cNvSpPr>
          <p:nvPr/>
        </p:nvSpPr>
        <p:spPr bwMode="auto">
          <a:xfrm>
            <a:off x="3749675" y="2339975"/>
            <a:ext cx="695325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/>
          </a:p>
        </p:txBody>
      </p:sp>
      <p:sp>
        <p:nvSpPr>
          <p:cNvPr id="5127" name="Text Box 32"/>
          <p:cNvSpPr txBox="1">
            <a:spLocks noChangeArrowheads="1"/>
          </p:cNvSpPr>
          <p:nvPr/>
        </p:nvSpPr>
        <p:spPr bwMode="auto">
          <a:xfrm>
            <a:off x="5045075" y="2305050"/>
            <a:ext cx="2968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128" name="Text Box 33"/>
          <p:cNvSpPr txBox="1">
            <a:spLocks noChangeArrowheads="1"/>
          </p:cNvSpPr>
          <p:nvPr/>
        </p:nvSpPr>
        <p:spPr bwMode="auto">
          <a:xfrm>
            <a:off x="5029200" y="2516188"/>
            <a:ext cx="42703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56699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04525">
            <a:off x="5108576" y="2333625"/>
            <a:ext cx="146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707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64915">
            <a:off x="5006976" y="2130425"/>
            <a:ext cx="165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700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97760">
            <a:off x="4117975" y="1965325"/>
            <a:ext cx="134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708" name="Picture 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26924">
            <a:off x="3944144" y="2167732"/>
            <a:ext cx="130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706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35063">
            <a:off x="4170363" y="2354263"/>
            <a:ext cx="1444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6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C 0.00139 -0.00278 0.00382 -0.00509 0.00434 -0.00857 C 0.00469 -0.01158 0.00452 -0.01482 0.00556 -0.01736 C 0.00695 -0.02083 0.01441 -0.02454 0.01632 -0.02755 C 0.03108 -0.0294 0.04636 -0.03125 0.06094 -0.02593 C 0.06684 -0.01505 0.0842 -0.0213 0.09132 -0.02176 C 0.10573 -0.02477 0.1007 -0.0213 0.10764 -0.02755 C 0.11233 -0.04445 0.11389 -0.02153 0.11094 -0.05208 C 0.11042 -0.05695 0.1033 -0.06227 0.1033 -0.06227 C 0.10261 -0.06366 0.10209 -0.06528 0.10122 -0.06667 C 0.10018 -0.06829 0.09879 -0.06945 0.09792 -0.07107 C 0.09532 -0.07639 0.09306 -0.08287 0.09028 -0.08843 C 0.09011 -0.08866 0.08611 -0.09676 0.08594 -0.09699 C 0.07865 -0.10324 0.07257 -0.10579 0.06424 -0.10857 C 0.05799 -0.1081 0.05174 -0.10833 0.04566 -0.10718 C 0.04445 -0.10695 0.04375 -0.10486 0.04254 -0.1044 C 0.0316 -0.09954 0.0191 -0.09676 0.00764 -0.0956 C 0.00087 -0.09283 -0.00347 -0.08935 -0.00746 -0.08102 C -0.00868 -0.07361 -0.01059 -0.06667 -0.0118 -0.05926 C -0.0118 -0.05648 -0.01632 -0.02014 -0.00642 -0.01597 C -0.00712 -0.0132 -0.00712 -0.00023 -0.00538 0.00139 C -0.00382 0.00278 -0.00173 0.00046 -1.11111E-6 -7.40741E-7 Z " pathEditMode="relative" ptsTypes="ffffffffffffffffffffff">
                                      <p:cBhvr>
                                        <p:cTn id="6" dur="5000" fill="hold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C -0.00191 -0.01088 -0.00382 -0.02107 -0.00642 -0.03172 C -0.00798 -0.0382 -0.00868 -0.04399 -0.01406 -0.0463 C -0.02535 -0.05649 -0.04618 -0.05556 -0.05868 -0.05649 C -0.08177 -0.05579 -0.10781 -0.0588 -0.13038 -0.04769 C -0.13455 -0.0426 -0.13906 -0.03704 -0.14444 -0.03473 C -0.15017 -0.02709 -0.15087 -0.02848 -0.15868 -0.02593 C -0.16094 -0.02524 -0.1651 -0.02315 -0.1651 -0.02315 C -0.16857 -0.01436 -0.16597 -0.01852 -0.17378 -0.01158 C -0.17482 -0.01065 -0.17708 -0.00857 -0.17708 -0.00857 C -0.18055 -0.00186 -0.18212 0.00301 -0.18698 0.0074 C -0.18819 0.01203 -0.19236 0.02037 -0.19236 0.02037 C -0.19618 0.03634 -0.1941 0.02592 -0.19236 0.0625 C -0.19219 0.06435 -0.19097 0.0706 -0.1901 0.07245 C -0.18871 0.07546 -0.18576 0.08125 -0.18576 0.08125 C -0.18524 0.08333 -0.18246 0.09282 -0.18142 0.09421 C -0.17951 0.09676 -0.175 0.1 -0.175 0.1 C -0.1717 0.10833 -0.16753 0.11064 -0.16076 0.11319 C -0.15607 0.12268 -0.15173 0.11851 -0.14236 0.11736 C -0.12465 0.11898 -0.1243 0.11782 -0.10868 0.11597 C -0.10677 0.11551 -0.10469 0.11574 -0.10312 0.11458 C -0.10191 0.11365 -0.10191 0.11134 -0.10104 0.11018 C -0.10017 0.10902 -0.09896 0.1081 -0.09774 0.1074 C -0.09566 0.10625 -0.09132 0.10439 -0.09132 0.10439 C -0.08854 0.09884 -0.08246 0.09375 -0.07812 0.08981 C -0.07309 0.07986 -0.07587 0.08333 -0.07066 0.07824 C -0.06979 0.07546 -0.06979 0.07199 -0.0684 0.06967 C -0.06285 0.05995 -0.05521 0.05347 -0.04878 0.0449 C -0.04705 0.03773 -0.04462 0.0331 -0.0401 0.02916 C -0.03125 0.01041 -0.01666 0.00949 -0.00104 0.0074 C 0.00018 0.00208 -3.05556E-6 0.00463 -3.05556E-6 -3.7037E-7 Z " pathEditMode="relative" ptsTypes="fffffffffffffffffffffffffffffff">
                                      <p:cBhvr>
                                        <p:cTn id="8" dur="5000" fill="hold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C 0.00035 -0.01111 0.00104 -0.02222 0.00104 -0.03333 C 0.00104 -0.0456 -0.00191 -0.0537 0.0033 -0.06389 C 0.00469 -0.06968 0.00729 -0.06968 0.00868 -0.07546 C 0.00747 -0.08796 0.00851 -0.10162 0.00434 -0.11319 C 0.00139 -0.1213 -0.00885 -0.12778 -0.01528 -0.13055 C -0.02083 -0.13565 -0.02587 -0.13657 -0.03264 -0.13773 C -0.03559 -0.13727 -0.03837 -0.13657 -0.04132 -0.13634 C -0.05729 -0.13565 -0.07326 -0.1368 -0.08906 -0.13495 C -0.09045 -0.13472 -0.09028 -0.13171 -0.09132 -0.13055 C -0.09323 -0.12824 -0.09774 -0.12477 -0.09774 -0.12477 C -0.1 -0.12037 -0.10104 -0.11597 -0.1033 -0.11157 C -0.1059 -0.10093 -0.10382 -0.10509 -0.10868 -0.09861 C -0.11163 -0.08588 -0.11788 -0.07338 -0.125 -0.06389 C -0.13073 -0.03981 -0.14826 -0.02569 -0.15434 -0.00162 C -0.15347 0.00903 -0.15399 0.01157 -0.14896 0.01875 C -0.14583 0.03009 -0.15035 0.01644 -0.14462 0.02593 C -0.14392 0.02708 -0.14427 0.0294 -0.1434 0.03032 C -0.14219 0.03148 -0.14045 0.03125 -0.13906 0.03171 C -0.13837 0.03357 -0.13819 0.03611 -0.13698 0.0375 C -0.13576 0.03889 -0.13403 0.03866 -0.13264 0.03912 C -0.1316 0.03958 -0.13038 0.03982 -0.12934 0.04051 C -0.12778 0.04144 -0.12656 0.04282 -0.125 0.04352 C -0.12222 0.04468 -0.11632 0.0463 -0.11632 0.0463 C -0.1026 0.04468 -0.09045 0.04282 -0.07708 0.04051 C -0.07413 0.03912 -0.07014 0.0382 -0.06736 0.03611 C -0.0651 0.03449 -0.06319 0.03148 -0.06076 0.03032 C -0.05868 0.0294 -0.05434 0.02755 -0.05434 0.02755 C -0.05243 0.025 -0.05035 0.02176 -0.04774 0.02014 C -0.04566 0.01898 -0.04132 0.01736 -0.04132 0.01736 C -0.03472 0.0044 -0.04375 0.02083 -0.03576 0.01019 C -0.0316 0.00463 -0.03559 0.00255 -0.02934 3.33333E-6 C -0.02083 -0.00764 -0.00903 -0.00694 -1.94444E-6 3.33333E-6 Z " pathEditMode="relative" ptsTypes="fffffffffffffffffffffffffffffffff">
                                      <p:cBhvr>
                                        <p:cTn id="10" dur="5000" fill="hold"/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51852E-6 C -0.00226 0.01874 -0.00677 0.07361 0.01632 0.08101 C 0.02604 0.09027 0.03333 0.09004 0.04566 0.0912 C 0.07587 0.10092 0.07344 0.0905 0.09236 0.08263 C 0.09601 0.07939 0.09739 0.07546 0.10104 0.07245 C 0.09878 0.04699 0.09826 0.01342 0.11632 -0.00301 C 0.1243 -0.01806 0.13038 -0.02385 0.14444 -0.02616 C 0.15052 -0.03126 0.15642 -0.03496 0.16198 -0.04075 C 0.16406 -0.04283 0.1684 -0.04653 0.1684 -0.04653 C 0.17118 -0.05163 0.17326 -0.05325 0.1717 -0.0595 C 0.17048 -0.07084 0.17153 -0.08565 0.16198 -0.08982 C 0.1533 -0.10139 0.15486 -0.10232 0.14132 -0.1044 C 0.12726 -0.10394 0.11302 -0.10371 0.09896 -0.10301 C 0.08837 -0.10255 0.07361 -0.09815 0.0651 -0.08843 C 0.06059 -0.08311 0.05798 -0.07663 0.05208 -0.07408 C 0.04774 -0.06991 0.04514 -0.06297 0.0401 -0.06089 C 0.03403 -0.05533 0.02864 -0.04908 0.02274 -0.04352 C 0.02048 -0.03866 0.01597 -0.03241 0.01198 -0.03056 C 0.01094 -0.02917 0.00989 -0.02732 0.00868 -0.02616 C 0.00764 -0.02524 0.00625 -0.02593 0.00538 -0.02477 C 0.00347 -0.02223 0.00399 -0.01806 0.0033 -0.01459 C 0.00226 -0.00973 0.00104 -0.00487 -1.38889E-6 -8.51852E-6 Z " pathEditMode="relative" ptsTypes="ffffffffffffffffffffff">
                                      <p:cBhvr>
                                        <p:cTn id="12" dur="5000" fill="hold"/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C -0.03073 -0.00069 -0.05503 0.00301 -0.08264 -0.00579 C -0.08611 -0.00926 -0.09236 -0.01759 -0.09236 -0.01759 C -0.09444 -0.02569 -0.09184 -0.01782 -0.0967 -0.02616 C -0.10017 -0.03218 -0.10121 -0.0375 -0.10434 -0.04352 C -0.10521 -0.04861 -0.10625 -0.05324 -0.10764 -0.0581 C -0.1092 -0.07338 -0.11371 -0.09398 -0.10434 -0.10579 C -0.10295 -0.11157 -0.10156 -0.11412 -0.09774 -0.11759 C -0.09219 -0.1287 -0.07673 -0.14051 -0.06736 -0.14514 C -0.0625 -0.15139 -0.05694 -0.15278 -0.05104 -0.15671 C -0.04305 -0.16204 -0.03559 -0.1662 -0.02708 -0.16968 C -0.00625 -0.16921 0.02778 -0.18681 0.0349 -0.16088 C 0.03333 -0.15532 0.03212 -0.15278 0.0283 -0.14931 C 0.02292 -0.13935 0.02014 -0.13704 0.01094 -0.13495 C 0.00104 -0.13009 0.01129 -0.13472 -0.01198 -0.13194 C -0.01753 -0.13125 -0.02378 -0.12847 -0.02934 -0.12755 C -0.04184 -0.1169 -0.05764 -0.10532 -0.06632 -0.08843 C -0.0691 -0.07708 -0.0684 -0.06782 -0.0651 -0.05671 C -0.06458 -0.05023 -0.06528 -0.04537 -0.06198 -0.04074 C -0.05625 -0.03287 -0.04062 -0.03125 -0.03368 -0.03056 C -0.02239 -0.02569 -0.01458 -0.02685 -0.00104 -0.02616 C 0.00226 -0.01227 0.00295 -0.02269 -3.05556E-6 2.96296E-6 Z " pathEditMode="relative" ptsTypes="ffffffffffffffffffffff">
                                      <p:cBhvr>
                                        <p:cTn id="14" dur="5000" fill="hold"/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Times New Roman" pitchFamily="18" charset="0"/>
              </a:rPr>
              <a:t>GLU Committees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5600" y="1059998"/>
            <a:ext cx="4124959" cy="49377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300" b="1" kern="0" dirty="0">
                <a:latin typeface="Times New Roman" pitchFamily="18" charset="0"/>
              </a:rPr>
              <a:t>Power Supply Committees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300" b="0" kern="0" dirty="0">
                <a:latin typeface="Times New Roman" pitchFamily="18" charset="0"/>
              </a:rPr>
              <a:t>(East and West)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900" b="1" kern="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b="0" kern="0" dirty="0">
                <a:latin typeface="Times New Roman" pitchFamily="18" charset="0"/>
              </a:rPr>
              <a:t>Total peak load over 250 MW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b="0" kern="0" dirty="0">
                <a:latin typeface="Times New Roman" pitchFamily="18" charset="0"/>
              </a:rPr>
              <a:t>Full or partial requirements power supply provided to members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b="0" kern="0" dirty="0">
                <a:latin typeface="Times New Roman" pitchFamily="18" charset="0"/>
              </a:rPr>
              <a:t>Annual power supply planning process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b="0" kern="0" dirty="0">
                <a:latin typeface="Times New Roman" pitchFamily="18" charset="0"/>
              </a:rPr>
              <a:t>Currently no ownership in generating assets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63440" y="1059998"/>
            <a:ext cx="4167051" cy="4937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300" kern="0" dirty="0">
                <a:latin typeface="Times New Roman" pitchFamily="18" charset="0"/>
              </a:rPr>
              <a:t>Other Services</a:t>
            </a:r>
            <a:endParaRPr lang="en-US" sz="900" kern="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b="0" kern="0" dirty="0">
                <a:latin typeface="Times New Roman" pitchFamily="18" charset="0"/>
              </a:rPr>
              <a:t>MISO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1800" b="0" kern="0" dirty="0">
                <a:latin typeface="Times New Roman" pitchFamily="18" charset="0"/>
              </a:rPr>
              <a:t>Provides MISO market services under GLU umbrella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1800" b="0" kern="0" dirty="0">
                <a:latin typeface="Times New Roman" pitchFamily="18" charset="0"/>
              </a:rPr>
              <a:t>24-hour desk on an as needed basis to members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b="0" kern="0" dirty="0">
                <a:latin typeface="Times New Roman" pitchFamily="18" charset="0"/>
              </a:rPr>
              <a:t>Rate case filings at PSCW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b="0" kern="0" dirty="0">
                <a:latin typeface="Times New Roman" pitchFamily="18" charset="0"/>
              </a:rPr>
              <a:t>AMI planning, engineering, and implementation</a:t>
            </a:r>
          </a:p>
        </p:txBody>
      </p:sp>
      <p:pic>
        <p:nvPicPr>
          <p:cNvPr id="7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76" b="96966" l="0" r="99726">
                        <a14:backgroundMark x1="548" y1="66207" x2="38630" y2="99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41"/>
          <a:stretch>
            <a:fillRect/>
          </a:stretch>
        </p:blipFill>
        <p:spPr bwMode="auto">
          <a:xfrm>
            <a:off x="5615120" y="4147153"/>
            <a:ext cx="2263689" cy="197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6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5600" y="212725"/>
            <a:ext cx="8291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0" dirty="0">
                <a:solidFill>
                  <a:srgbClr val="000099"/>
                </a:solidFill>
              </a:rPr>
              <a:t>Wind Project Committee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5300" y="1095375"/>
            <a:ext cx="8153400" cy="4667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b="0" kern="0" dirty="0">
                <a:latin typeface="Times New Roman" pitchFamily="18" charset="0"/>
              </a:rPr>
              <a:t>50 MW wind farm – 20 year PPA at fixed price. GLU’s off-take 80%.</a:t>
            </a:r>
          </a:p>
          <a:p>
            <a:pPr>
              <a:buFont typeface="Arial" charset="0"/>
              <a:buChar char="•"/>
            </a:pPr>
            <a:r>
              <a:rPr lang="en-US" b="0" kern="0" dirty="0">
                <a:latin typeface="Times New Roman" pitchFamily="18" charset="0"/>
              </a:rPr>
              <a:t>Project Operational in March 2014.</a:t>
            </a:r>
          </a:p>
          <a:p>
            <a:pPr>
              <a:buFont typeface="Arial" charset="0"/>
              <a:buChar char="•"/>
            </a:pPr>
            <a:r>
              <a:rPr lang="en-US" b="0" kern="0" dirty="0">
                <a:latin typeface="Times New Roman" pitchFamily="18" charset="0"/>
              </a:rPr>
              <a:t>Wind Farm registered as Intermittent Resource </a:t>
            </a:r>
            <a:r>
              <a:rPr lang="en-US" b="1" u="sng" kern="0" dirty="0">
                <a:latin typeface="Times New Roman" pitchFamily="18" charset="0"/>
              </a:rPr>
              <a:t>with MISO </a:t>
            </a:r>
            <a:r>
              <a:rPr lang="en-US" b="0" kern="0" dirty="0">
                <a:latin typeface="Times New Roman" pitchFamily="18" charset="0"/>
              </a:rPr>
              <a:t>rather than Dispatchable Intermittent Resource </a:t>
            </a:r>
            <a:r>
              <a:rPr lang="en-US" b="1" u="sng" kern="0" dirty="0">
                <a:latin typeface="Times New Roman" pitchFamily="18" charset="0"/>
              </a:rPr>
              <a:t>by MISO.</a:t>
            </a:r>
          </a:p>
          <a:p>
            <a:pPr>
              <a:buFont typeface="Arial" charset="0"/>
              <a:buChar char="•"/>
            </a:pPr>
            <a:r>
              <a:rPr lang="en-US" b="0" kern="0" dirty="0">
                <a:latin typeface="Times New Roman" pitchFamily="18" charset="0"/>
              </a:rPr>
              <a:t>Will meet renewable energy requirements of GLU and its members for many years under current laws.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45" y="4000290"/>
            <a:ext cx="2725784" cy="266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59" y="4000290"/>
            <a:ext cx="4393211" cy="266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2B6AD-9A74-47B6-B817-015E82A75206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883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5600" y="212725"/>
            <a:ext cx="8291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0" dirty="0">
                <a:solidFill>
                  <a:srgbClr val="000099"/>
                </a:solidFill>
              </a:rPr>
              <a:t>Strategic Focus: 2020-2022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" y="1095375"/>
            <a:ext cx="8153400" cy="4667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implementing long-term, cost effective generation ownership.</a:t>
            </a:r>
            <a:endParaRPr lang="en-US" b="0" strike="sngStrike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Succession planning and leadership transition with Nilaksh Kothari, Managing Director, upcoming retirement.</a:t>
            </a:r>
          </a:p>
          <a:p>
            <a:r>
              <a:rPr lang="en-US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value of GLU to its members.</a:t>
            </a:r>
          </a:p>
          <a:p>
            <a:pPr lvl="1">
              <a:buFontTx/>
              <a:buNone/>
            </a:pPr>
            <a:endParaRPr lang="en-US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None/>
            </a:pPr>
            <a:endParaRPr lang="en-US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2B6AD-9A74-47B6-B817-015E82A75206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228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55600" y="212725"/>
            <a:ext cx="8291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lvl="0">
              <a:tabLst/>
            </a:pPr>
            <a:r>
              <a:rPr lang="en-US" sz="3600" b="0" dirty="0">
                <a:solidFill>
                  <a:srgbClr val="000099"/>
                </a:solidFill>
                <a:latin typeface="Times New Roman" pitchFamily="18" charset="0"/>
                <a:ea typeface="Microsoft YaHei"/>
              </a:rPr>
              <a:t>Summary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95300" y="1095375"/>
            <a:ext cx="784971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</a:pPr>
            <a:endParaRPr lang="en-US" sz="2000" b="0" dirty="0">
              <a:latin typeface="Arial" charset="0"/>
            </a:endParaRPr>
          </a:p>
          <a:p>
            <a:pPr>
              <a:spcBef>
                <a:spcPts val="500"/>
              </a:spcBef>
              <a:buFont typeface="Arial" charset="0"/>
              <a:buChar char="•"/>
            </a:pPr>
            <a:endParaRPr lang="en-US" sz="2000" b="0" dirty="0">
              <a:latin typeface="Arial" charset="0"/>
            </a:endParaRPr>
          </a:p>
          <a:p>
            <a:pPr>
              <a:spcBef>
                <a:spcPts val="500"/>
              </a:spcBef>
              <a:buFont typeface="Arial" charset="0"/>
              <a:buChar char="•"/>
            </a:pPr>
            <a:endParaRPr lang="en-US" sz="2000" b="0" dirty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" y="1095375"/>
            <a:ext cx="8361317" cy="4858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As a project agency, GLU provides members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the flexibility </a:t>
            </a:r>
            <a:r>
              <a:rPr lang="en-US" sz="2400" b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of participating in projects and/or services they desire.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Second largest joint action agency in Wisconsin.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Long term full requirements contracts enable GLU to provide power supply planning, obtain necessary resources, and create an integrated power supply load to manage costs.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GLU is a not for profit organization owned by the members for the sole purpose of serving member communities (not shareholders).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TAPS members for hosting a meeting in Wisconsin!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1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5600" y="212725"/>
            <a:ext cx="8291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en-US" sz="2800" b="0" dirty="0">
              <a:solidFill>
                <a:srgbClr val="000099"/>
              </a:solidFill>
            </a:endParaRPr>
          </a:p>
        </p:txBody>
      </p:sp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168400"/>
            <a:ext cx="17780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 txBox="1">
            <a:spLocks noChangeArrowheads="1"/>
          </p:cNvSpPr>
          <p:nvPr/>
        </p:nvSpPr>
        <p:spPr>
          <a:xfrm>
            <a:off x="1301603" y="3971109"/>
            <a:ext cx="6844869" cy="14238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800" b="0" kern="0" dirty="0">
                <a:solidFill>
                  <a:srgbClr val="002B82"/>
                </a:solidFill>
                <a:latin typeface="Times" pitchFamily="18" charset="0"/>
              </a:rPr>
              <a:t>Questions</a:t>
            </a:r>
          </a:p>
          <a:p>
            <a:endParaRPr lang="en-US" sz="2800" b="0" kern="0" dirty="0">
              <a:solidFill>
                <a:srgbClr val="002B82"/>
              </a:solidFill>
              <a:latin typeface="Times" pitchFamily="18" charset="0"/>
            </a:endParaRPr>
          </a:p>
          <a:p>
            <a:pPr marL="0" indent="0">
              <a:buNone/>
            </a:pPr>
            <a:r>
              <a:rPr lang="en-US" sz="3800" b="0" kern="0" dirty="0">
                <a:solidFill>
                  <a:srgbClr val="002B82"/>
                </a:solidFill>
                <a:latin typeface="Times" pitchFamily="18" charset="0"/>
              </a:rPr>
              <a:t>   nkothari@greatlakesutilities.org</a:t>
            </a:r>
          </a:p>
          <a:p>
            <a:endParaRPr lang="en-US" sz="3800" b="0" kern="0" dirty="0">
              <a:solidFill>
                <a:srgbClr val="002B82"/>
              </a:solidFill>
              <a:latin typeface="Times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2B6AD-9A74-47B6-B817-015E82A75206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230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5600" y="212725"/>
            <a:ext cx="8291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0" dirty="0">
                <a:solidFill>
                  <a:srgbClr val="000099"/>
                </a:solidFill>
              </a:rPr>
              <a:t>Outline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5300" y="1095375"/>
            <a:ext cx="8153400" cy="4667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>
                <a:latin typeface="Times New Roman" pitchFamily="18" charset="0"/>
              </a:rPr>
              <a:t>Overview of Great Lakes Utilities (GLU)</a:t>
            </a:r>
          </a:p>
          <a:p>
            <a:r>
              <a:rPr lang="en-US" b="0" kern="0" dirty="0">
                <a:latin typeface="Times New Roman" pitchFamily="18" charset="0"/>
              </a:rPr>
              <a:t>Organizational Structure</a:t>
            </a:r>
          </a:p>
          <a:p>
            <a:r>
              <a:rPr lang="en-US" b="0" kern="0" dirty="0">
                <a:latin typeface="Times New Roman" pitchFamily="18" charset="0"/>
              </a:rPr>
              <a:t>Strategic Focus: 2020-2022</a:t>
            </a:r>
          </a:p>
          <a:p>
            <a:r>
              <a:rPr lang="en-US" b="0" kern="0" dirty="0">
                <a:latin typeface="Times New Roman" pitchFamily="18" charset="0"/>
              </a:rPr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2B6AD-9A74-47B6-B817-015E82A75206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432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Times New Roman" pitchFamily="18" charset="0"/>
              </a:rPr>
              <a:t>Great Lakes Utilities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Great Lakes Utilities (GLU) is a municipal electric company</a:t>
            </a:r>
            <a:r>
              <a:rPr lang="en-US" b="1" u="sng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 formed under Wisconsin Statutes, Section 66.0825, in 2000.</a:t>
            </a:r>
          </a:p>
          <a:p>
            <a:endParaRPr lang="en-US" sz="1200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GLU is a “</a:t>
            </a:r>
            <a:r>
              <a:rPr lang="en-US" b="1" dirty="0">
                <a:latin typeface="Times New Roman" pitchFamily="18" charset="0"/>
              </a:rPr>
              <a:t>project</a:t>
            </a:r>
            <a:r>
              <a:rPr lang="en-US" dirty="0">
                <a:latin typeface="Times New Roman" pitchFamily="18" charset="0"/>
              </a:rPr>
              <a:t>” agency, not a “full requirements” joint action agency.</a:t>
            </a:r>
          </a:p>
          <a:p>
            <a:pPr lvl="1"/>
            <a:r>
              <a:rPr lang="en-US" dirty="0">
                <a:latin typeface="Times New Roman" pitchFamily="18" charset="0"/>
              </a:rPr>
              <a:t>Key difference from “full requirements” agency is that Member chooses level of participation in projects, which provides more autonomy to member</a:t>
            </a:r>
            <a:endParaRPr lang="en-US" sz="1200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GLU is a public body, but does not have taxing power.</a:t>
            </a:r>
          </a:p>
          <a:p>
            <a:r>
              <a:rPr lang="en-US" dirty="0">
                <a:latin typeface="Times New Roman" pitchFamily="18" charset="0"/>
              </a:rPr>
              <a:t>Second largest joint action agency in Wisconsin.</a:t>
            </a:r>
          </a:p>
          <a:p>
            <a:r>
              <a:rPr lang="en-US" dirty="0">
                <a:latin typeface="Times New Roman" pitchFamily="18" charset="0"/>
              </a:rPr>
              <a:t>Member-owner of Hometown Connections Inc.</a:t>
            </a:r>
          </a:p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4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5600" y="212725"/>
            <a:ext cx="8291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0" dirty="0">
                <a:solidFill>
                  <a:srgbClr val="000099"/>
                </a:solidFill>
              </a:rPr>
              <a:t>Mission, Vision, Values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2069" y="854075"/>
            <a:ext cx="8921932" cy="53265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u="sng" kern="0" dirty="0">
                <a:latin typeface="Times New Roman" pitchFamily="18" charset="0"/>
              </a:rPr>
              <a:t>Mission Statement</a:t>
            </a:r>
          </a:p>
          <a:p>
            <a:pPr marL="0" indent="0">
              <a:buFontTx/>
              <a:buNone/>
            </a:pPr>
            <a:r>
              <a:rPr lang="en-US" sz="2000" b="0" i="1" kern="0" dirty="0">
                <a:latin typeface="Times New Roman" pitchFamily="18" charset="0"/>
              </a:rPr>
              <a:t>Providing value to our members through offering reliable and cost effective solutions centered on power supply to enhance the quality of life in each of the communities.</a:t>
            </a:r>
          </a:p>
          <a:p>
            <a:pPr marL="0" indent="0">
              <a:buFontTx/>
              <a:buNone/>
            </a:pPr>
            <a:r>
              <a:rPr lang="en-US" b="0" u="sng" kern="0" dirty="0">
                <a:latin typeface="Times New Roman" pitchFamily="18" charset="0"/>
              </a:rPr>
              <a:t>Vision Statement</a:t>
            </a:r>
          </a:p>
          <a:p>
            <a:pPr marL="0" indent="0">
              <a:buFontTx/>
              <a:buNone/>
            </a:pPr>
            <a:r>
              <a:rPr lang="en-US" sz="2000" b="0" i="1" kern="0" dirty="0">
                <a:latin typeface="Times New Roman" pitchFamily="18" charset="0"/>
              </a:rPr>
              <a:t>To strengthen our members local status by enhanced service offering, cost effective power supply solutions, and increased member participation.</a:t>
            </a:r>
          </a:p>
          <a:p>
            <a:pPr marL="0" indent="0">
              <a:buFontTx/>
              <a:buNone/>
            </a:pPr>
            <a:r>
              <a:rPr lang="en-US" b="0" u="sng" kern="0" dirty="0">
                <a:latin typeface="Times New Roman" pitchFamily="18" charset="0"/>
              </a:rPr>
              <a:t>Values</a:t>
            </a:r>
          </a:p>
          <a:p>
            <a:pPr lvl="1"/>
            <a:r>
              <a:rPr lang="en-US" i="1" kern="0" dirty="0">
                <a:latin typeface="Times New Roman" pitchFamily="18" charset="0"/>
              </a:rPr>
              <a:t>Commitment: </a:t>
            </a:r>
            <a:r>
              <a:rPr lang="en-US" b="0" i="1" kern="0" dirty="0">
                <a:latin typeface="Times New Roman" pitchFamily="18" charset="0"/>
              </a:rPr>
              <a:t>Everyone is accountable for success.</a:t>
            </a:r>
          </a:p>
          <a:p>
            <a:pPr lvl="1"/>
            <a:r>
              <a:rPr lang="en-US" i="1" kern="0" dirty="0">
                <a:latin typeface="Times New Roman" pitchFamily="18" charset="0"/>
              </a:rPr>
              <a:t>Member Focus: </a:t>
            </a:r>
            <a:r>
              <a:rPr lang="en-US" b="0" i="1" kern="0" dirty="0">
                <a:latin typeface="Times New Roman" pitchFamily="18" charset="0"/>
              </a:rPr>
              <a:t>Provide value to our members and the communities we serve.</a:t>
            </a:r>
          </a:p>
          <a:p>
            <a:pPr lvl="1"/>
            <a:r>
              <a:rPr lang="en-US" i="1" kern="0" dirty="0">
                <a:latin typeface="Times New Roman" pitchFamily="18" charset="0"/>
              </a:rPr>
              <a:t>Operational Excellence: </a:t>
            </a:r>
            <a:r>
              <a:rPr lang="en-US" b="0" i="1" kern="0" dirty="0">
                <a:latin typeface="Times New Roman" pitchFamily="18" charset="0"/>
              </a:rPr>
              <a:t>Meet and exceed Utilities best practice for cost, reliability and service expectations.</a:t>
            </a:r>
          </a:p>
          <a:p>
            <a:pPr lvl="1"/>
            <a:r>
              <a:rPr lang="en-US" i="1" kern="0" dirty="0">
                <a:latin typeface="Times New Roman" pitchFamily="18" charset="0"/>
              </a:rPr>
              <a:t>Stewardship: </a:t>
            </a:r>
            <a:r>
              <a:rPr lang="en-US" b="0" i="1" kern="0" dirty="0">
                <a:latin typeface="Times New Roman" pitchFamily="18" charset="0"/>
              </a:rPr>
              <a:t>Efficiently manage our financial, environmental and regulatory responsibilities.</a:t>
            </a:r>
          </a:p>
          <a:p>
            <a:pPr lvl="1"/>
            <a:r>
              <a:rPr lang="en-US" i="1" kern="0" dirty="0">
                <a:latin typeface="Times New Roman" pitchFamily="18" charset="0"/>
              </a:rPr>
              <a:t>Innovation: </a:t>
            </a:r>
            <a:r>
              <a:rPr lang="en-US" b="0" i="1" kern="0" dirty="0">
                <a:latin typeface="Times New Roman" pitchFamily="18" charset="0"/>
              </a:rPr>
              <a:t>Develop creative solutions that enhance service offerings. </a:t>
            </a:r>
          </a:p>
          <a:p>
            <a:pPr lvl="1"/>
            <a:endParaRPr lang="en-US" b="0" i="1" kern="0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2B6AD-9A74-47B6-B817-015E82A75206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9863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5600" y="212725"/>
            <a:ext cx="8291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0" dirty="0">
                <a:solidFill>
                  <a:srgbClr val="000099"/>
                </a:solidFill>
              </a:rPr>
              <a:t>Membership of GLU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6570" y="900095"/>
            <a:ext cx="8477794" cy="4667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kern="0" dirty="0">
                <a:latin typeface="Times New Roman" pitchFamily="18" charset="0"/>
              </a:rPr>
              <a:t>12 Public Power utility members in Wisconsin and Upper Michigan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2B6AD-9A74-47B6-B817-015E82A75206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pic>
        <p:nvPicPr>
          <p:cNvPr id="6" name="Picture 2" descr="GLU Member Map-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06" y="1513709"/>
            <a:ext cx="6023099" cy="4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21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5600" y="212725"/>
            <a:ext cx="8291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0" dirty="0">
                <a:solidFill>
                  <a:srgbClr val="000099"/>
                </a:solidFill>
              </a:rPr>
              <a:t>Overview of GLU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2B6AD-9A74-47B6-B817-015E82A75206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Peak Demand: 395 MW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Total Load: 2.1 million MWH</a:t>
            </a:r>
          </a:p>
          <a:p>
            <a:r>
              <a:rPr lang="en-US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Factor: 60.35%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Member: Manitowoc Public Utilities (MPU), WI</a:t>
            </a:r>
          </a:p>
          <a:p>
            <a:pPr lvl="1"/>
            <a:r>
              <a:rPr lang="en-US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Load: 105 MW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Smallest Member: Cornell, WI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Load: 2.5 MW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load in MISO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members in Zone 2 (American Transmission Company footprint)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members in Zone 1 (Xcel Energy Transmission footprint)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Budget: $100 million</a:t>
            </a:r>
          </a:p>
          <a:p>
            <a:pPr lvl="1"/>
            <a:endParaRPr lang="en-US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76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 Organization and Management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891444"/>
            <a:ext cx="8153400" cy="4667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Board is made up of representatives from each municipality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As a project agency, GLU’s members participate only in the projects or services they find value.</a:t>
            </a:r>
            <a:endParaRPr lang="en-US" strike="sngStrike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When fewer than all members participate in a project or service, a project committee is formed to manage the project, with only those members with similar interests participating.</a:t>
            </a:r>
          </a:p>
          <a:p>
            <a:pPr>
              <a:lnSpc>
                <a:spcPct val="8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Decisions of the project committee are submitted to the GLU Board for formal approval or disapproval; however, the Board may not alter, amend, or modify project committee decisions.</a:t>
            </a:r>
          </a:p>
          <a:p>
            <a:pPr>
              <a:lnSpc>
                <a:spcPct val="80000"/>
              </a:lnSpc>
              <a:buNone/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6506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5600" y="212725"/>
            <a:ext cx="8291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0" dirty="0">
                <a:solidFill>
                  <a:srgbClr val="000099"/>
                </a:solidFill>
              </a:rPr>
              <a:t>GLU Organization and Management (cont’d)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355600" y="1867864"/>
            <a:ext cx="8440057" cy="2776948"/>
          </a:xfrm>
          <a:prstGeom prst="flowChartProcess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188" tIns="209188" rIns="209188" bIns="209188" numCol="1" spcCol="1270" anchor="t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of Directors</a:t>
            </a:r>
          </a:p>
          <a:p>
            <a:pPr lvl="0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(R. Pelowski)		Clintonville (B. Ellickson)</a:t>
            </a:r>
          </a:p>
          <a:p>
            <a:pPr lvl="0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Cornell (</a:t>
            </a:r>
            <a:r>
              <a:rPr lang="en-US" sz="1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DeJongh, Treasurer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	Escanaba, MI (M. Furmanski)	</a:t>
            </a:r>
          </a:p>
          <a:p>
            <a:pPr lvl="0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Kiel (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August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		Manitowoc (N. Kothari)	</a:t>
            </a:r>
          </a:p>
          <a:p>
            <a:pPr lvl="0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Marshfield (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Kumm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	Medford 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Fales, Secretary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Shawano </a:t>
            </a:r>
            <a:r>
              <a:rPr lang="en-US" sz="1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(B. Knapp, Vice Chair)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Stratford (S. Dennee)</a:t>
            </a:r>
          </a:p>
          <a:p>
            <a:pPr lvl="0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Trempealeau (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Wood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	W</a:t>
            </a:r>
            <a:r>
              <a:rPr lang="en-US" sz="1800" b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isconsin Rapids (</a:t>
            </a:r>
            <a:r>
              <a:rPr lang="en-US" sz="1800" b="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Brown, Chair</a:t>
            </a:r>
            <a:r>
              <a:rPr lang="en-US" sz="1800" b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Freeform 4"/>
          <p:cNvSpPr/>
          <p:nvPr/>
        </p:nvSpPr>
        <p:spPr>
          <a:xfrm>
            <a:off x="355600" y="4722100"/>
            <a:ext cx="2514600" cy="914400"/>
          </a:xfrm>
          <a:custGeom>
            <a:avLst/>
            <a:gdLst>
              <a:gd name="connsiteX0" fmla="*/ 0 w 2000627"/>
              <a:gd name="connsiteY0" fmla="*/ 107936 h 1079363"/>
              <a:gd name="connsiteX1" fmla="*/ 31614 w 2000627"/>
              <a:gd name="connsiteY1" fmla="*/ 31614 h 1079363"/>
              <a:gd name="connsiteX2" fmla="*/ 107936 w 2000627"/>
              <a:gd name="connsiteY2" fmla="*/ 0 h 1079363"/>
              <a:gd name="connsiteX3" fmla="*/ 1892691 w 2000627"/>
              <a:gd name="connsiteY3" fmla="*/ 0 h 1079363"/>
              <a:gd name="connsiteX4" fmla="*/ 1969013 w 2000627"/>
              <a:gd name="connsiteY4" fmla="*/ 31614 h 1079363"/>
              <a:gd name="connsiteX5" fmla="*/ 2000627 w 2000627"/>
              <a:gd name="connsiteY5" fmla="*/ 107936 h 1079363"/>
              <a:gd name="connsiteX6" fmla="*/ 2000627 w 2000627"/>
              <a:gd name="connsiteY6" fmla="*/ 971427 h 1079363"/>
              <a:gd name="connsiteX7" fmla="*/ 1969013 w 2000627"/>
              <a:gd name="connsiteY7" fmla="*/ 1047749 h 1079363"/>
              <a:gd name="connsiteX8" fmla="*/ 1892691 w 2000627"/>
              <a:gd name="connsiteY8" fmla="*/ 1079363 h 1079363"/>
              <a:gd name="connsiteX9" fmla="*/ 107936 w 2000627"/>
              <a:gd name="connsiteY9" fmla="*/ 1079363 h 1079363"/>
              <a:gd name="connsiteX10" fmla="*/ 31614 w 2000627"/>
              <a:gd name="connsiteY10" fmla="*/ 1047749 h 1079363"/>
              <a:gd name="connsiteX11" fmla="*/ 0 w 2000627"/>
              <a:gd name="connsiteY11" fmla="*/ 971427 h 1079363"/>
              <a:gd name="connsiteX12" fmla="*/ 0 w 2000627"/>
              <a:gd name="connsiteY12" fmla="*/ 107936 h 10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627" h="1079363">
                <a:moveTo>
                  <a:pt x="0" y="107936"/>
                </a:moveTo>
                <a:cubicBezTo>
                  <a:pt x="0" y="79310"/>
                  <a:pt x="11372" y="51856"/>
                  <a:pt x="31614" y="31614"/>
                </a:cubicBezTo>
                <a:cubicBezTo>
                  <a:pt x="51856" y="11372"/>
                  <a:pt x="79310" y="0"/>
                  <a:pt x="107936" y="0"/>
                </a:cubicBezTo>
                <a:lnTo>
                  <a:pt x="1892691" y="0"/>
                </a:lnTo>
                <a:cubicBezTo>
                  <a:pt x="1921317" y="0"/>
                  <a:pt x="1948771" y="11372"/>
                  <a:pt x="1969013" y="31614"/>
                </a:cubicBezTo>
                <a:cubicBezTo>
                  <a:pt x="1989255" y="51856"/>
                  <a:pt x="2000627" y="79310"/>
                  <a:pt x="2000627" y="107936"/>
                </a:cubicBezTo>
                <a:lnTo>
                  <a:pt x="2000627" y="971427"/>
                </a:lnTo>
                <a:cubicBezTo>
                  <a:pt x="2000627" y="1000053"/>
                  <a:pt x="1989255" y="1027507"/>
                  <a:pt x="1969013" y="1047749"/>
                </a:cubicBezTo>
                <a:cubicBezTo>
                  <a:pt x="1948771" y="1067991"/>
                  <a:pt x="1921317" y="1079363"/>
                  <a:pt x="1892691" y="1079363"/>
                </a:cubicBezTo>
                <a:lnTo>
                  <a:pt x="107936" y="1079363"/>
                </a:lnTo>
                <a:cubicBezTo>
                  <a:pt x="79310" y="1079363"/>
                  <a:pt x="51856" y="1067991"/>
                  <a:pt x="31614" y="1047749"/>
                </a:cubicBezTo>
                <a:cubicBezTo>
                  <a:pt x="11372" y="1027507"/>
                  <a:pt x="0" y="1000053"/>
                  <a:pt x="0" y="971427"/>
                </a:cubicBezTo>
                <a:lnTo>
                  <a:pt x="0" y="10793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293" tIns="138293" rIns="138293" bIns="138293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  Committee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(Jem Brown)</a:t>
            </a:r>
          </a:p>
        </p:txBody>
      </p:sp>
      <p:sp>
        <p:nvSpPr>
          <p:cNvPr id="6" name="Freeform 5"/>
          <p:cNvSpPr/>
          <p:nvPr/>
        </p:nvSpPr>
        <p:spPr>
          <a:xfrm>
            <a:off x="3292021" y="4735171"/>
            <a:ext cx="2514600" cy="914399"/>
          </a:xfrm>
          <a:custGeom>
            <a:avLst/>
            <a:gdLst>
              <a:gd name="connsiteX0" fmla="*/ 0 w 2000627"/>
              <a:gd name="connsiteY0" fmla="*/ 107936 h 1079363"/>
              <a:gd name="connsiteX1" fmla="*/ 31614 w 2000627"/>
              <a:gd name="connsiteY1" fmla="*/ 31614 h 1079363"/>
              <a:gd name="connsiteX2" fmla="*/ 107936 w 2000627"/>
              <a:gd name="connsiteY2" fmla="*/ 0 h 1079363"/>
              <a:gd name="connsiteX3" fmla="*/ 1892691 w 2000627"/>
              <a:gd name="connsiteY3" fmla="*/ 0 h 1079363"/>
              <a:gd name="connsiteX4" fmla="*/ 1969013 w 2000627"/>
              <a:gd name="connsiteY4" fmla="*/ 31614 h 1079363"/>
              <a:gd name="connsiteX5" fmla="*/ 2000627 w 2000627"/>
              <a:gd name="connsiteY5" fmla="*/ 107936 h 1079363"/>
              <a:gd name="connsiteX6" fmla="*/ 2000627 w 2000627"/>
              <a:gd name="connsiteY6" fmla="*/ 971427 h 1079363"/>
              <a:gd name="connsiteX7" fmla="*/ 1969013 w 2000627"/>
              <a:gd name="connsiteY7" fmla="*/ 1047749 h 1079363"/>
              <a:gd name="connsiteX8" fmla="*/ 1892691 w 2000627"/>
              <a:gd name="connsiteY8" fmla="*/ 1079363 h 1079363"/>
              <a:gd name="connsiteX9" fmla="*/ 107936 w 2000627"/>
              <a:gd name="connsiteY9" fmla="*/ 1079363 h 1079363"/>
              <a:gd name="connsiteX10" fmla="*/ 31614 w 2000627"/>
              <a:gd name="connsiteY10" fmla="*/ 1047749 h 1079363"/>
              <a:gd name="connsiteX11" fmla="*/ 0 w 2000627"/>
              <a:gd name="connsiteY11" fmla="*/ 971427 h 1079363"/>
              <a:gd name="connsiteX12" fmla="*/ 0 w 2000627"/>
              <a:gd name="connsiteY12" fmla="*/ 107936 h 10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627" h="1079363">
                <a:moveTo>
                  <a:pt x="0" y="107936"/>
                </a:moveTo>
                <a:cubicBezTo>
                  <a:pt x="0" y="79310"/>
                  <a:pt x="11372" y="51856"/>
                  <a:pt x="31614" y="31614"/>
                </a:cubicBezTo>
                <a:cubicBezTo>
                  <a:pt x="51856" y="11372"/>
                  <a:pt x="79310" y="0"/>
                  <a:pt x="107936" y="0"/>
                </a:cubicBezTo>
                <a:lnTo>
                  <a:pt x="1892691" y="0"/>
                </a:lnTo>
                <a:cubicBezTo>
                  <a:pt x="1921317" y="0"/>
                  <a:pt x="1948771" y="11372"/>
                  <a:pt x="1969013" y="31614"/>
                </a:cubicBezTo>
                <a:cubicBezTo>
                  <a:pt x="1989255" y="51856"/>
                  <a:pt x="2000627" y="79310"/>
                  <a:pt x="2000627" y="107936"/>
                </a:cubicBezTo>
                <a:lnTo>
                  <a:pt x="2000627" y="971427"/>
                </a:lnTo>
                <a:cubicBezTo>
                  <a:pt x="2000627" y="1000053"/>
                  <a:pt x="1989255" y="1027507"/>
                  <a:pt x="1969013" y="1047749"/>
                </a:cubicBezTo>
                <a:cubicBezTo>
                  <a:pt x="1948771" y="1067991"/>
                  <a:pt x="1921317" y="1079363"/>
                  <a:pt x="1892691" y="1079363"/>
                </a:cubicBezTo>
                <a:lnTo>
                  <a:pt x="107936" y="1079363"/>
                </a:lnTo>
                <a:cubicBezTo>
                  <a:pt x="79310" y="1079363"/>
                  <a:pt x="51856" y="1067991"/>
                  <a:pt x="31614" y="1047749"/>
                </a:cubicBezTo>
                <a:cubicBezTo>
                  <a:pt x="11372" y="1027507"/>
                  <a:pt x="0" y="1000053"/>
                  <a:pt x="0" y="971427"/>
                </a:cubicBezTo>
                <a:lnTo>
                  <a:pt x="0" y="10793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293" tIns="138293" rIns="138293" bIns="138293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Lakeswind Project Committee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 Fales)</a:t>
            </a:r>
          </a:p>
        </p:txBody>
      </p:sp>
      <p:sp>
        <p:nvSpPr>
          <p:cNvPr id="7" name="Freeform 6"/>
          <p:cNvSpPr/>
          <p:nvPr/>
        </p:nvSpPr>
        <p:spPr>
          <a:xfrm>
            <a:off x="6281057" y="4735168"/>
            <a:ext cx="2514600" cy="914400"/>
          </a:xfrm>
          <a:custGeom>
            <a:avLst/>
            <a:gdLst>
              <a:gd name="connsiteX0" fmla="*/ 0 w 2000627"/>
              <a:gd name="connsiteY0" fmla="*/ 107936 h 1079363"/>
              <a:gd name="connsiteX1" fmla="*/ 31614 w 2000627"/>
              <a:gd name="connsiteY1" fmla="*/ 31614 h 1079363"/>
              <a:gd name="connsiteX2" fmla="*/ 107936 w 2000627"/>
              <a:gd name="connsiteY2" fmla="*/ 0 h 1079363"/>
              <a:gd name="connsiteX3" fmla="*/ 1892691 w 2000627"/>
              <a:gd name="connsiteY3" fmla="*/ 0 h 1079363"/>
              <a:gd name="connsiteX4" fmla="*/ 1969013 w 2000627"/>
              <a:gd name="connsiteY4" fmla="*/ 31614 h 1079363"/>
              <a:gd name="connsiteX5" fmla="*/ 2000627 w 2000627"/>
              <a:gd name="connsiteY5" fmla="*/ 107936 h 1079363"/>
              <a:gd name="connsiteX6" fmla="*/ 2000627 w 2000627"/>
              <a:gd name="connsiteY6" fmla="*/ 971427 h 1079363"/>
              <a:gd name="connsiteX7" fmla="*/ 1969013 w 2000627"/>
              <a:gd name="connsiteY7" fmla="*/ 1047749 h 1079363"/>
              <a:gd name="connsiteX8" fmla="*/ 1892691 w 2000627"/>
              <a:gd name="connsiteY8" fmla="*/ 1079363 h 1079363"/>
              <a:gd name="connsiteX9" fmla="*/ 107936 w 2000627"/>
              <a:gd name="connsiteY9" fmla="*/ 1079363 h 1079363"/>
              <a:gd name="connsiteX10" fmla="*/ 31614 w 2000627"/>
              <a:gd name="connsiteY10" fmla="*/ 1047749 h 1079363"/>
              <a:gd name="connsiteX11" fmla="*/ 0 w 2000627"/>
              <a:gd name="connsiteY11" fmla="*/ 971427 h 1079363"/>
              <a:gd name="connsiteX12" fmla="*/ 0 w 2000627"/>
              <a:gd name="connsiteY12" fmla="*/ 107936 h 10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627" h="1079363">
                <a:moveTo>
                  <a:pt x="0" y="107936"/>
                </a:moveTo>
                <a:cubicBezTo>
                  <a:pt x="0" y="79310"/>
                  <a:pt x="11372" y="51856"/>
                  <a:pt x="31614" y="31614"/>
                </a:cubicBezTo>
                <a:cubicBezTo>
                  <a:pt x="51856" y="11372"/>
                  <a:pt x="79310" y="0"/>
                  <a:pt x="107936" y="0"/>
                </a:cubicBezTo>
                <a:lnTo>
                  <a:pt x="1892691" y="0"/>
                </a:lnTo>
                <a:cubicBezTo>
                  <a:pt x="1921317" y="0"/>
                  <a:pt x="1948771" y="11372"/>
                  <a:pt x="1969013" y="31614"/>
                </a:cubicBezTo>
                <a:cubicBezTo>
                  <a:pt x="1989255" y="51856"/>
                  <a:pt x="2000627" y="79310"/>
                  <a:pt x="2000627" y="107936"/>
                </a:cubicBezTo>
                <a:lnTo>
                  <a:pt x="2000627" y="971427"/>
                </a:lnTo>
                <a:cubicBezTo>
                  <a:pt x="2000627" y="1000053"/>
                  <a:pt x="1989255" y="1027507"/>
                  <a:pt x="1969013" y="1047749"/>
                </a:cubicBezTo>
                <a:cubicBezTo>
                  <a:pt x="1948771" y="1067991"/>
                  <a:pt x="1921317" y="1079363"/>
                  <a:pt x="1892691" y="1079363"/>
                </a:cubicBezTo>
                <a:lnTo>
                  <a:pt x="107936" y="1079363"/>
                </a:lnTo>
                <a:cubicBezTo>
                  <a:pt x="79310" y="1079363"/>
                  <a:pt x="51856" y="1067991"/>
                  <a:pt x="31614" y="1047749"/>
                </a:cubicBezTo>
                <a:cubicBezTo>
                  <a:pt x="11372" y="1027507"/>
                  <a:pt x="0" y="1000053"/>
                  <a:pt x="0" y="971427"/>
                </a:cubicBezTo>
                <a:lnTo>
                  <a:pt x="0" y="10793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293" tIns="138293" rIns="138293" bIns="138293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 West 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Committee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(Dave DeJongh)</a:t>
            </a:r>
          </a:p>
        </p:txBody>
      </p:sp>
      <p:sp>
        <p:nvSpPr>
          <p:cNvPr id="8" name="Freeform 7"/>
          <p:cNvSpPr/>
          <p:nvPr/>
        </p:nvSpPr>
        <p:spPr>
          <a:xfrm>
            <a:off x="1034689" y="5713788"/>
            <a:ext cx="7266210" cy="800101"/>
          </a:xfrm>
          <a:custGeom>
            <a:avLst/>
            <a:gdLst>
              <a:gd name="connsiteX0" fmla="*/ 0 w 1730702"/>
              <a:gd name="connsiteY0" fmla="*/ 97307 h 973072"/>
              <a:gd name="connsiteX1" fmla="*/ 28501 w 1730702"/>
              <a:gd name="connsiteY1" fmla="*/ 28501 h 973072"/>
              <a:gd name="connsiteX2" fmla="*/ 97308 w 1730702"/>
              <a:gd name="connsiteY2" fmla="*/ 1 h 973072"/>
              <a:gd name="connsiteX3" fmla="*/ 1633395 w 1730702"/>
              <a:gd name="connsiteY3" fmla="*/ 0 h 973072"/>
              <a:gd name="connsiteX4" fmla="*/ 1702201 w 1730702"/>
              <a:gd name="connsiteY4" fmla="*/ 28501 h 973072"/>
              <a:gd name="connsiteX5" fmla="*/ 1730701 w 1730702"/>
              <a:gd name="connsiteY5" fmla="*/ 97308 h 973072"/>
              <a:gd name="connsiteX6" fmla="*/ 1730702 w 1730702"/>
              <a:gd name="connsiteY6" fmla="*/ 875765 h 973072"/>
              <a:gd name="connsiteX7" fmla="*/ 1702201 w 1730702"/>
              <a:gd name="connsiteY7" fmla="*/ 944571 h 973072"/>
              <a:gd name="connsiteX8" fmla="*/ 1633395 w 1730702"/>
              <a:gd name="connsiteY8" fmla="*/ 973072 h 973072"/>
              <a:gd name="connsiteX9" fmla="*/ 97307 w 1730702"/>
              <a:gd name="connsiteY9" fmla="*/ 973072 h 973072"/>
              <a:gd name="connsiteX10" fmla="*/ 28501 w 1730702"/>
              <a:gd name="connsiteY10" fmla="*/ 944571 h 973072"/>
              <a:gd name="connsiteX11" fmla="*/ 0 w 1730702"/>
              <a:gd name="connsiteY11" fmla="*/ 875765 h 973072"/>
              <a:gd name="connsiteX12" fmla="*/ 0 w 1730702"/>
              <a:gd name="connsiteY12" fmla="*/ 97307 h 97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02" h="973072">
                <a:moveTo>
                  <a:pt x="0" y="97307"/>
                </a:moveTo>
                <a:cubicBezTo>
                  <a:pt x="0" y="71500"/>
                  <a:pt x="10252" y="46749"/>
                  <a:pt x="28501" y="28501"/>
                </a:cubicBezTo>
                <a:cubicBezTo>
                  <a:pt x="46750" y="10252"/>
                  <a:pt x="71500" y="0"/>
                  <a:pt x="97308" y="1"/>
                </a:cubicBezTo>
                <a:lnTo>
                  <a:pt x="1633395" y="0"/>
                </a:lnTo>
                <a:cubicBezTo>
                  <a:pt x="1659202" y="0"/>
                  <a:pt x="1683953" y="10252"/>
                  <a:pt x="1702201" y="28501"/>
                </a:cubicBezTo>
                <a:cubicBezTo>
                  <a:pt x="1720450" y="46750"/>
                  <a:pt x="1730702" y="71500"/>
                  <a:pt x="1730701" y="97308"/>
                </a:cubicBezTo>
                <a:cubicBezTo>
                  <a:pt x="1730701" y="356794"/>
                  <a:pt x="1730702" y="616279"/>
                  <a:pt x="1730702" y="875765"/>
                </a:cubicBezTo>
                <a:cubicBezTo>
                  <a:pt x="1730702" y="901572"/>
                  <a:pt x="1720450" y="926323"/>
                  <a:pt x="1702201" y="944571"/>
                </a:cubicBezTo>
                <a:cubicBezTo>
                  <a:pt x="1683952" y="962820"/>
                  <a:pt x="1659202" y="973072"/>
                  <a:pt x="1633395" y="973072"/>
                </a:cubicBezTo>
                <a:lnTo>
                  <a:pt x="97307" y="973072"/>
                </a:lnTo>
                <a:cubicBezTo>
                  <a:pt x="71500" y="973072"/>
                  <a:pt x="46749" y="962820"/>
                  <a:pt x="28501" y="944571"/>
                </a:cubicBezTo>
                <a:cubicBezTo>
                  <a:pt x="10252" y="926322"/>
                  <a:pt x="0" y="901572"/>
                  <a:pt x="0" y="875765"/>
                </a:cubicBezTo>
                <a:lnTo>
                  <a:pt x="0" y="97307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940" tIns="119940" rIns="119940" bIns="1199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and Operating Services (MPU)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(Nilaksh Kothari: Managing Director)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2B6AD-9A74-47B6-B817-015E82A75206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355600" y="979713"/>
            <a:ext cx="8631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b="0" dirty="0">
                <a:cs typeface="Times New Roman" panose="02020603050405020304" pitchFamily="18" charset="0"/>
              </a:rPr>
              <a:t>No paid staff on GLU payroll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b="0" dirty="0">
                <a:cs typeface="Times New Roman" panose="02020603050405020304" pitchFamily="18" charset="0"/>
              </a:rPr>
              <a:t>All services, except legal, contracted through Manitowoc Public Utilities</a:t>
            </a:r>
          </a:p>
        </p:txBody>
      </p:sp>
    </p:spTree>
    <p:extLst>
      <p:ext uri="{BB962C8B-B14F-4D97-AF65-F5344CB8AC3E}">
        <p14:creationId xmlns:p14="http://schemas.microsoft.com/office/powerpoint/2010/main" val="368274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5600" y="212725"/>
            <a:ext cx="8291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b="1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0" dirty="0">
                <a:solidFill>
                  <a:srgbClr val="000099"/>
                </a:solidFill>
              </a:rPr>
              <a:t>GLU Value to Members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" y="1095374"/>
            <a:ext cx="8153400" cy="48743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Agreements with multiple suppliers allow for short, medium and long term transactions (similar to other JAA)</a:t>
            </a:r>
          </a:p>
          <a:p>
            <a:r>
              <a:rPr lang="en-US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 aggregates all contracts to provide least cost option with low risk </a:t>
            </a:r>
          </a:p>
          <a:p>
            <a:r>
              <a:rPr lang="en-US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participation &amp; transparency– Committees review options and makes decisions </a:t>
            </a:r>
          </a:p>
          <a:p>
            <a:r>
              <a:rPr lang="en-US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 administrative and operational services provided at cost through MPU (GLU member)</a:t>
            </a:r>
          </a:p>
          <a:p>
            <a:r>
              <a:rPr lang="en-US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rate decreases in wholesale power cost to its members in last six years</a:t>
            </a:r>
          </a:p>
          <a:p>
            <a:endParaRPr lang="en-US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2B6AD-9A74-47B6-B817-015E82A75206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140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862</Words>
  <Application>Microsoft Macintosh PowerPoint</Application>
  <PresentationFormat>Letter Paper (8.5x11 in)</PresentationFormat>
  <Paragraphs>144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</vt:lpstr>
      <vt:lpstr>Times New Roman</vt:lpstr>
      <vt:lpstr>Blank Presentation</vt:lpstr>
      <vt:lpstr>PowerPoint Presentation</vt:lpstr>
      <vt:lpstr>PowerPoint Presentation</vt:lpstr>
      <vt:lpstr>Great Lakes Utilities</vt:lpstr>
      <vt:lpstr>PowerPoint Presentation</vt:lpstr>
      <vt:lpstr>PowerPoint Presentation</vt:lpstr>
      <vt:lpstr>PowerPoint Presentation</vt:lpstr>
      <vt:lpstr>GLU Organization and Management</vt:lpstr>
      <vt:lpstr>PowerPoint Presentation</vt:lpstr>
      <vt:lpstr>PowerPoint Presentation</vt:lpstr>
      <vt:lpstr>GLU Committees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A. Heinemann</dc:creator>
  <cp:lastModifiedBy>John Twitty</cp:lastModifiedBy>
  <cp:revision>128</cp:revision>
  <cp:lastPrinted>2019-10-16T20:21:31Z</cp:lastPrinted>
  <dcterms:modified xsi:type="dcterms:W3CDTF">2019-10-21T14:46:09Z</dcterms:modified>
</cp:coreProperties>
</file>