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5.xml" ContentType="application/vnd.openxmlformats-officedocument.presentationml.tags+xml"/>
  <Override PartName="/ppt/charts/chart6.xml" ContentType="application/vnd.openxmlformats-officedocument.drawingml.chart+xml"/>
  <Override PartName="/ppt/tags/tag1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84" r:id="rId2"/>
    <p:sldMasterId id="2147483790" r:id="rId3"/>
    <p:sldMasterId id="2147483803" r:id="rId4"/>
    <p:sldMasterId id="2147483809" r:id="rId5"/>
    <p:sldMasterId id="2147483814" r:id="rId6"/>
    <p:sldMasterId id="2147483823" r:id="rId7"/>
  </p:sldMasterIdLst>
  <p:notesMasterIdLst>
    <p:notesMasterId r:id="rId32"/>
  </p:notesMasterIdLst>
  <p:sldIdLst>
    <p:sldId id="259" r:id="rId8"/>
    <p:sldId id="262" r:id="rId9"/>
    <p:sldId id="289" r:id="rId10"/>
    <p:sldId id="307" r:id="rId11"/>
    <p:sldId id="265" r:id="rId12"/>
    <p:sldId id="370" r:id="rId13"/>
    <p:sldId id="277" r:id="rId14"/>
    <p:sldId id="313" r:id="rId15"/>
    <p:sldId id="367" r:id="rId16"/>
    <p:sldId id="660" r:id="rId17"/>
    <p:sldId id="661" r:id="rId18"/>
    <p:sldId id="651" r:id="rId19"/>
    <p:sldId id="445" r:id="rId20"/>
    <p:sldId id="662" r:id="rId21"/>
    <p:sldId id="343" r:id="rId22"/>
    <p:sldId id="463" r:id="rId23"/>
    <p:sldId id="650" r:id="rId24"/>
    <p:sldId id="652" r:id="rId25"/>
    <p:sldId id="653" r:id="rId26"/>
    <p:sldId id="654" r:id="rId27"/>
    <p:sldId id="655" r:id="rId28"/>
    <p:sldId id="656" r:id="rId29"/>
    <p:sldId id="657" r:id="rId30"/>
    <p:sldId id="65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/>
    <p:restoredTop sz="0"/>
  </p:normalViewPr>
  <p:slideViewPr>
    <p:cSldViewPr>
      <p:cViewPr varScale="1">
        <p:scale>
          <a:sx n="115" d="100"/>
          <a:sy n="115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C6-410A-817C-C58EAC339FD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FC6-410A-817C-C58EAC339FDA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C6-410A-817C-C58EAC339FDA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FC6-410A-817C-C58EAC339FDA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C6-410A-817C-C58EAC339FDA}"/>
              </c:ext>
            </c:extLst>
          </c:dPt>
          <c:dPt>
            <c:idx val="5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FC6-410A-817C-C58EAC339FDA}"/>
              </c:ext>
            </c:extLst>
          </c:dPt>
          <c:dPt>
            <c:idx val="6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FC6-410A-817C-C58EAC339FDA}"/>
              </c:ext>
            </c:extLst>
          </c:dPt>
          <c:dPt>
            <c:idx val="7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FC6-410A-817C-C58EAC339FDA}"/>
              </c:ext>
            </c:extLst>
          </c:dPt>
          <c:dPt>
            <c:idx val="8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FC6-410A-817C-C58EAC339FDA}"/>
              </c:ext>
            </c:extLst>
          </c:dPt>
          <c:cat>
            <c:strRef>
              <c:f>Sheet1!$A$2:$A$10</c:f>
              <c:strCache>
                <c:ptCount val="9"/>
                <c:pt idx="0">
                  <c:v>16 Investor-Owned Utilities</c:v>
                </c:pt>
                <c:pt idx="1">
                  <c:v>14 Municipal Systems</c:v>
                </c:pt>
                <c:pt idx="2">
                  <c:v>20 Generation and Transmission Cooperatives</c:v>
                </c:pt>
                <c:pt idx="3">
                  <c:v>8 State Agencies</c:v>
                </c:pt>
                <c:pt idx="4">
                  <c:v>15 Independent Power Producers</c:v>
                </c:pt>
                <c:pt idx="5">
                  <c:v>12 Power Marketers</c:v>
                </c:pt>
                <c:pt idx="6">
                  <c:v>11 Independent Transmission Companies</c:v>
                </c:pt>
                <c:pt idx="7">
                  <c:v>1 Federal Agency</c:v>
                </c:pt>
                <c:pt idx="8">
                  <c:v>2 Large Retail Customers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16</c:v>
                </c:pt>
                <c:pt idx="1">
                  <c:v>14</c:v>
                </c:pt>
                <c:pt idx="2">
                  <c:v>20</c:v>
                </c:pt>
                <c:pt idx="3">
                  <c:v>8</c:v>
                </c:pt>
                <c:pt idx="4">
                  <c:v>15</c:v>
                </c:pt>
                <c:pt idx="5">
                  <c:v>12</c:v>
                </c:pt>
                <c:pt idx="6">
                  <c:v>11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6-410A-817C-C58EAC339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694212198257446"/>
          <c:y val="4.9433362437412143E-4"/>
          <c:w val="0.27305784821510315"/>
          <c:h val="0.866990745067596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34872448444366E-2"/>
          <c:y val="8.2870148122310638E-2"/>
          <c:w val="0.91436105966567993"/>
          <c:h val="0.8008090853691101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Renewable Sources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 smtId="4294967295">
                    <a:solidFill>
                      <a:schemeClr val="bg1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PJM</c:v>
                </c:pt>
                <c:pt idx="1">
                  <c:v>MISO</c:v>
                </c:pt>
                <c:pt idx="2">
                  <c:v>NE</c:v>
                </c:pt>
                <c:pt idx="3">
                  <c:v>NYISO</c:v>
                </c:pt>
                <c:pt idx="4">
                  <c:v>ERCOT</c:v>
                </c:pt>
                <c:pt idx="5">
                  <c:v>CAISO</c:v>
                </c:pt>
                <c:pt idx="6">
                  <c:v>SPP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0.25</c:v>
                </c:pt>
                <c:pt idx="1">
                  <c:v>0.63</c:v>
                </c:pt>
                <c:pt idx="2">
                  <c:v>0.63</c:v>
                </c:pt>
                <c:pt idx="3">
                  <c:v>0.64</c:v>
                </c:pt>
                <c:pt idx="4">
                  <c:v>0.69</c:v>
                </c:pt>
                <c:pt idx="5">
                  <c:v>0.7</c:v>
                </c:pt>
                <c:pt idx="6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CA-41C8-915D-6D63561561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Non-renewable Sources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 smtId="4294967295">
                    <a:solidFill>
                      <a:schemeClr val="tx2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PJM</c:v>
                </c:pt>
                <c:pt idx="1">
                  <c:v>MISO</c:v>
                </c:pt>
                <c:pt idx="2">
                  <c:v>NE</c:v>
                </c:pt>
                <c:pt idx="3">
                  <c:v>NYISO</c:v>
                </c:pt>
                <c:pt idx="4">
                  <c:v>ERCOT</c:v>
                </c:pt>
                <c:pt idx="5">
                  <c:v>CAISO</c:v>
                </c:pt>
                <c:pt idx="6">
                  <c:v>SPP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0.75</c:v>
                </c:pt>
                <c:pt idx="1">
                  <c:v>0.37</c:v>
                </c:pt>
                <c:pt idx="2">
                  <c:v>0.37</c:v>
                </c:pt>
                <c:pt idx="3">
                  <c:v>0.36</c:v>
                </c:pt>
                <c:pt idx="4">
                  <c:v>0.31</c:v>
                </c:pt>
                <c:pt idx="5">
                  <c:v>0.3</c:v>
                </c:pt>
                <c:pt idx="6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CA-41C8-915D-6D6356156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593042008"/>
        <c:axId val="593043320"/>
      </c:barChart>
      <c:catAx>
        <c:axId val="593042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pPr>
            <a:endParaRPr lang="en-US"/>
          </a:p>
        </c:txPr>
        <c:crossAx val="593043320"/>
        <c:crosses val="autoZero"/>
        <c:auto val="0"/>
        <c:lblAlgn val="ctr"/>
        <c:lblOffset val="100"/>
        <c:noMultiLvlLbl val="0"/>
      </c:catAx>
      <c:valAx>
        <c:axId val="59304332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042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961968898773193"/>
          <c:y val="0.92817151546478271"/>
          <c:w val="0.51862221956253052"/>
          <c:h val="6.51436671614646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latin typeface="Segoe UI" panose="020B0502040204020203" pitchFamily="34" charset="0"/>
              </a:rPr>
              <a:t>Annual GI Requests Since 2013 (MW)</a:t>
            </a:r>
          </a:p>
        </c:rich>
      </c:tx>
      <c:layout>
        <c:manualLayout>
          <c:xMode val="edge"/>
          <c:yMode val="edge"/>
          <c:x val="0.1277262872371902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512E47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1386</c:v>
                </c:pt>
                <c:pt idx="1">
                  <c:v>844</c:v>
                </c:pt>
                <c:pt idx="2">
                  <c:v>237</c:v>
                </c:pt>
                <c:pt idx="3">
                  <c:v>90</c:v>
                </c:pt>
                <c:pt idx="4">
                  <c:v>488</c:v>
                </c:pt>
                <c:pt idx="5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DA-4DA3-8527-A464E8D47DA0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1FBF9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2966</c:v>
                </c:pt>
                <c:pt idx="1">
                  <c:v>7149</c:v>
                </c:pt>
                <c:pt idx="2">
                  <c:v>11476</c:v>
                </c:pt>
                <c:pt idx="3">
                  <c:v>23315</c:v>
                </c:pt>
                <c:pt idx="4">
                  <c:v>27346</c:v>
                </c:pt>
                <c:pt idx="5">
                  <c:v>10380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DA-4DA3-8527-A464E8D47DA0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7525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25</c:v>
                </c:pt>
                <c:pt idx="1">
                  <c:v>728</c:v>
                </c:pt>
                <c:pt idx="2">
                  <c:v>1625</c:v>
                </c:pt>
                <c:pt idx="3">
                  <c:v>1713</c:v>
                </c:pt>
                <c:pt idx="4">
                  <c:v>15651</c:v>
                </c:pt>
                <c:pt idx="5">
                  <c:v>8447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DA-4DA3-8527-A464E8D47DA0}"/>
            </c:ext>
          </c:extLst>
        </c:ser>
        <c:ser>
          <c:idx val="1"/>
          <c:order val="3"/>
          <c:tx>
            <c:strRef>
              <c:f>Sheet1!$B$1</c:f>
              <c:strCache>
                <c:ptCount val="1"/>
                <c:pt idx="0">
                  <c:v>Storage</c:v>
                </c:pt>
              </c:strCache>
            </c:strRef>
          </c:tx>
          <c:spPr>
            <a:solidFill>
              <a:srgbClr val="A67777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60</c:v>
                </c:pt>
                <c:pt idx="3">
                  <c:v>20</c:v>
                </c:pt>
                <c:pt idx="4">
                  <c:v>801</c:v>
                </c:pt>
                <c:pt idx="5">
                  <c:v>3484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DA-4DA3-8527-A464E8D47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508658440"/>
        <c:axId val="508658832"/>
      </c:barChart>
      <c:catAx>
        <c:axId val="508658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n-US"/>
          </a:p>
        </c:txPr>
        <c:crossAx val="508658832"/>
        <c:crosses val="autoZero"/>
        <c:auto val="1"/>
        <c:lblAlgn val="ctr"/>
        <c:lblOffset val="100"/>
        <c:noMultiLvlLbl val="0"/>
      </c:catAx>
      <c:valAx>
        <c:axId val="50865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n-US"/>
          </a:p>
        </c:txPr>
        <c:crossAx val="508658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4D99BB"/>
            </a:solidFill>
            <a:ln>
              <a:noFill/>
            </a:ln>
            <a:effectLst/>
          </c:spPr>
          <c:cat>
            <c:numRef>
              <c:f>Sheet1!$A$15:$A$25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Sheet1!$B$15:$B$25</c:f>
              <c:numCache>
                <c:formatCode>General</c:formatCode>
                <c:ptCount val="11"/>
                <c:pt idx="0">
                  <c:v>112964418.42200001</c:v>
                </c:pt>
                <c:pt idx="1">
                  <c:v>124797035.598</c:v>
                </c:pt>
                <c:pt idx="2">
                  <c:v>137688561.808</c:v>
                </c:pt>
                <c:pt idx="3">
                  <c:v>141704191.99200001</c:v>
                </c:pt>
                <c:pt idx="4">
                  <c:v>134518687.46399999</c:v>
                </c:pt>
                <c:pt idx="5">
                  <c:v>144297877.752</c:v>
                </c:pt>
                <c:pt idx="6">
                  <c:v>140582761.14399999</c:v>
                </c:pt>
                <c:pt idx="7">
                  <c:v>130430294.498</c:v>
                </c:pt>
                <c:pt idx="8">
                  <c:v>126559964.25</c:v>
                </c:pt>
                <c:pt idx="9">
                  <c:v>120459755.917</c:v>
                </c:pt>
                <c:pt idx="10">
                  <c:v>117016780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95-4A5B-9F4D-CBAD854A25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rgbClr val="FBAB18"/>
            </a:solidFill>
            <a:ln>
              <a:noFill/>
            </a:ln>
            <a:effectLst/>
          </c:spPr>
          <c:cat>
            <c:numRef>
              <c:f>Sheet1!$A$15:$A$25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Sheet1!$C$15:$C$25</c:f>
              <c:numCache>
                <c:formatCode>General</c:formatCode>
                <c:ptCount val="11"/>
                <c:pt idx="0">
                  <c:v>47406284.798</c:v>
                </c:pt>
                <c:pt idx="1">
                  <c:v>47220499.956</c:v>
                </c:pt>
                <c:pt idx="2">
                  <c:v>53595384.807999998</c:v>
                </c:pt>
                <c:pt idx="3">
                  <c:v>55144853.023999996</c:v>
                </c:pt>
                <c:pt idx="4">
                  <c:v>60853691.947999999</c:v>
                </c:pt>
                <c:pt idx="5">
                  <c:v>49985539.351999998</c:v>
                </c:pt>
                <c:pt idx="6">
                  <c:v>45145545.592</c:v>
                </c:pt>
                <c:pt idx="7">
                  <c:v>51130569.167999998</c:v>
                </c:pt>
                <c:pt idx="8">
                  <c:v>59683014.719999999</c:v>
                </c:pt>
                <c:pt idx="9">
                  <c:v>50733590.505000003</c:v>
                </c:pt>
                <c:pt idx="10">
                  <c:v>64576550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95-4A5B-9F4D-CBAD854A25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1FBF92"/>
            </a:solidFill>
            <a:ln w="25400">
              <a:noFill/>
            </a:ln>
            <a:effectLst/>
          </c:spPr>
          <c:cat>
            <c:numRef>
              <c:f>Sheet1!$A$15:$A$25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Sheet1!$D$15:$D$25</c:f>
              <c:numCache>
                <c:formatCode>General</c:formatCode>
                <c:ptCount val="11"/>
                <c:pt idx="0">
                  <c:v>5991872.4280000003</c:v>
                </c:pt>
                <c:pt idx="1">
                  <c:v>9126651.2520000003</c:v>
                </c:pt>
                <c:pt idx="2">
                  <c:v>10091181.24</c:v>
                </c:pt>
                <c:pt idx="3">
                  <c:v>12656195.776000001</c:v>
                </c:pt>
                <c:pt idx="4">
                  <c:v>17844315.684</c:v>
                </c:pt>
                <c:pt idx="5">
                  <c:v>25464331.368000001</c:v>
                </c:pt>
                <c:pt idx="6">
                  <c:v>28069769.280000001</c:v>
                </c:pt>
                <c:pt idx="7">
                  <c:v>31956605.73</c:v>
                </c:pt>
                <c:pt idx="8">
                  <c:v>45561587.130000003</c:v>
                </c:pt>
                <c:pt idx="9">
                  <c:v>59059102.792999998</c:v>
                </c:pt>
                <c:pt idx="10">
                  <c:v>64752480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95-4A5B-9F4D-CBAD854A25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5A6770"/>
            </a:solidFill>
            <a:ln w="25400">
              <a:noFill/>
            </a:ln>
            <a:effectLst/>
          </c:spPr>
          <c:cat>
            <c:numRef>
              <c:f>Sheet1!$A$15:$A$25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Sheet1!$E$15:$E$25</c:f>
              <c:numCache>
                <c:formatCode>General</c:formatCode>
                <c:ptCount val="11"/>
                <c:pt idx="0">
                  <c:v>8459114.0160000008</c:v>
                </c:pt>
                <c:pt idx="1">
                  <c:v>14880409.65</c:v>
                </c:pt>
                <c:pt idx="2">
                  <c:v>20406610.952</c:v>
                </c:pt>
                <c:pt idx="3">
                  <c:v>14238220.248</c:v>
                </c:pt>
                <c:pt idx="4">
                  <c:v>14183943.236</c:v>
                </c:pt>
                <c:pt idx="5">
                  <c:v>14146850.76</c:v>
                </c:pt>
                <c:pt idx="6">
                  <c:v>18713179.52</c:v>
                </c:pt>
                <c:pt idx="7">
                  <c:v>19173963.438000001</c:v>
                </c:pt>
                <c:pt idx="8">
                  <c:v>18118058.039999999</c:v>
                </c:pt>
                <c:pt idx="9">
                  <c:v>17691713.612</c:v>
                </c:pt>
                <c:pt idx="10">
                  <c:v>14853200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95-4A5B-9F4D-CBAD854A252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1A5898"/>
            </a:solidFill>
            <a:ln w="25400">
              <a:noFill/>
            </a:ln>
            <a:effectLst/>
          </c:spPr>
          <c:cat>
            <c:numRef>
              <c:f>Sheet1!$A$15:$A$25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Sheet1!$F$15:$F$25</c:f>
              <c:numCache>
                <c:formatCode>General</c:formatCode>
                <c:ptCount val="11"/>
                <c:pt idx="0">
                  <c:v>1409852.3359999999</c:v>
                </c:pt>
                <c:pt idx="1">
                  <c:v>1785649.1580000001</c:v>
                </c:pt>
                <c:pt idx="2">
                  <c:v>1793987.7760000001</c:v>
                </c:pt>
                <c:pt idx="3">
                  <c:v>1582024.4720000001</c:v>
                </c:pt>
                <c:pt idx="4">
                  <c:v>915093.11199999996</c:v>
                </c:pt>
                <c:pt idx="5">
                  <c:v>1414685.0759999999</c:v>
                </c:pt>
                <c:pt idx="6">
                  <c:v>1169573.72</c:v>
                </c:pt>
                <c:pt idx="7">
                  <c:v>3550733.97</c:v>
                </c:pt>
                <c:pt idx="8">
                  <c:v>15453637.74</c:v>
                </c:pt>
                <c:pt idx="9">
                  <c:v>10927234.878</c:v>
                </c:pt>
                <c:pt idx="10">
                  <c:v>13356330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95-4A5B-9F4D-CBAD854A252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A67777"/>
            </a:solidFill>
            <a:ln w="25400">
              <a:noFill/>
            </a:ln>
            <a:effectLst/>
          </c:spPr>
          <c:cat>
            <c:numRef>
              <c:f>Sheet1!$A$15:$A$25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Sheet1!$G$15:$G$25</c:f>
              <c:numCache>
                <c:formatCode>General</c:formatCode>
                <c:ptCount val="11"/>
                <c:pt idx="0">
                  <c:v>0</c:v>
                </c:pt>
                <c:pt idx="1">
                  <c:v>595216.38600000006</c:v>
                </c:pt>
                <c:pt idx="2">
                  <c:v>672745.41599999997</c:v>
                </c:pt>
                <c:pt idx="3">
                  <c:v>678010.48800000001</c:v>
                </c:pt>
                <c:pt idx="4">
                  <c:v>686319.83400000003</c:v>
                </c:pt>
                <c:pt idx="5">
                  <c:v>707342.53799999994</c:v>
                </c:pt>
                <c:pt idx="6">
                  <c:v>233914.74400000001</c:v>
                </c:pt>
                <c:pt idx="7">
                  <c:v>236715.598</c:v>
                </c:pt>
                <c:pt idx="8">
                  <c:v>1065768.1200000001</c:v>
                </c:pt>
                <c:pt idx="9">
                  <c:v>1561033.554</c:v>
                </c:pt>
                <c:pt idx="10">
                  <c:v>1331200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395-4A5B-9F4D-CBAD854A25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371256"/>
        <c:axId val="582372568"/>
      </c:areaChart>
      <c:catAx>
        <c:axId val="582371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n-US"/>
          </a:p>
        </c:txPr>
        <c:crossAx val="582372568"/>
        <c:crosses val="autoZero"/>
        <c:auto val="0"/>
        <c:lblAlgn val="ctr"/>
        <c:lblOffset val="100"/>
        <c:noMultiLvlLbl val="0"/>
      </c:catAx>
      <c:valAx>
        <c:axId val="582372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latin typeface="Segoe UI" panose="020B0502040204020203" pitchFamily="34" charset="0"/>
                  </a:rPr>
                  <a:t>Energy Production (MWh)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n-US"/>
          </a:p>
        </c:txPr>
        <c:crossAx val="5823712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Sheet1!$A$2:$A$281</c:f>
              <c:numCache>
                <c:formatCode>m/d/yyyy\ h:mm</c:formatCode>
                <c:ptCount val="280"/>
                <c:pt idx="0">
                  <c:v>43538.837407407402</c:v>
                </c:pt>
                <c:pt idx="1">
                  <c:v>43538.841574074097</c:v>
                </c:pt>
                <c:pt idx="2">
                  <c:v>43538.845740740697</c:v>
                </c:pt>
                <c:pt idx="3">
                  <c:v>43538.849907407399</c:v>
                </c:pt>
                <c:pt idx="4">
                  <c:v>43538.854074074101</c:v>
                </c:pt>
                <c:pt idx="5">
                  <c:v>43538.858240740701</c:v>
                </c:pt>
                <c:pt idx="6">
                  <c:v>43538.862407407403</c:v>
                </c:pt>
                <c:pt idx="7">
                  <c:v>43538.866574074098</c:v>
                </c:pt>
                <c:pt idx="8">
                  <c:v>43538.870740740698</c:v>
                </c:pt>
                <c:pt idx="9">
                  <c:v>43538.8749074074</c:v>
                </c:pt>
                <c:pt idx="10">
                  <c:v>43538.879074074102</c:v>
                </c:pt>
                <c:pt idx="11">
                  <c:v>43538.883240740703</c:v>
                </c:pt>
                <c:pt idx="12">
                  <c:v>43538.887407407397</c:v>
                </c:pt>
                <c:pt idx="13">
                  <c:v>43538.891574074099</c:v>
                </c:pt>
                <c:pt idx="14">
                  <c:v>43538.8957407407</c:v>
                </c:pt>
                <c:pt idx="15">
                  <c:v>43538.899907407402</c:v>
                </c:pt>
                <c:pt idx="16">
                  <c:v>43538.904074074097</c:v>
                </c:pt>
                <c:pt idx="17">
                  <c:v>43538.908240740697</c:v>
                </c:pt>
                <c:pt idx="18">
                  <c:v>43538.912407407399</c:v>
                </c:pt>
                <c:pt idx="19">
                  <c:v>43538.916574074101</c:v>
                </c:pt>
                <c:pt idx="20">
                  <c:v>43538.920740740701</c:v>
                </c:pt>
                <c:pt idx="21">
                  <c:v>43538.924907407403</c:v>
                </c:pt>
                <c:pt idx="22">
                  <c:v>43538.929074074098</c:v>
                </c:pt>
                <c:pt idx="23">
                  <c:v>43538.933240740698</c:v>
                </c:pt>
                <c:pt idx="24">
                  <c:v>43538.9374074074</c:v>
                </c:pt>
                <c:pt idx="25">
                  <c:v>43538.941574074102</c:v>
                </c:pt>
                <c:pt idx="26">
                  <c:v>43538.945740740703</c:v>
                </c:pt>
                <c:pt idx="27">
                  <c:v>43538.949907407397</c:v>
                </c:pt>
                <c:pt idx="28">
                  <c:v>43538.954074074099</c:v>
                </c:pt>
                <c:pt idx="29">
                  <c:v>43538.9582407407</c:v>
                </c:pt>
                <c:pt idx="30">
                  <c:v>43538.962407407402</c:v>
                </c:pt>
                <c:pt idx="31">
                  <c:v>43538.966574074097</c:v>
                </c:pt>
                <c:pt idx="32">
                  <c:v>43538.970740740697</c:v>
                </c:pt>
                <c:pt idx="33">
                  <c:v>43538.974907407399</c:v>
                </c:pt>
                <c:pt idx="34">
                  <c:v>43538.979074074101</c:v>
                </c:pt>
                <c:pt idx="35">
                  <c:v>43538.983240740701</c:v>
                </c:pt>
                <c:pt idx="36">
                  <c:v>43538.987407407403</c:v>
                </c:pt>
                <c:pt idx="37">
                  <c:v>43538.991574074098</c:v>
                </c:pt>
                <c:pt idx="38">
                  <c:v>43538.995740740698</c:v>
                </c:pt>
                <c:pt idx="39">
                  <c:v>43538.9999074074</c:v>
                </c:pt>
                <c:pt idx="40">
                  <c:v>43539.004074074102</c:v>
                </c:pt>
                <c:pt idx="41">
                  <c:v>43539.008240740703</c:v>
                </c:pt>
                <c:pt idx="42">
                  <c:v>43539.012407407397</c:v>
                </c:pt>
                <c:pt idx="43">
                  <c:v>43539.016574074099</c:v>
                </c:pt>
                <c:pt idx="44">
                  <c:v>43539.0207407407</c:v>
                </c:pt>
                <c:pt idx="45">
                  <c:v>43539.024907407402</c:v>
                </c:pt>
                <c:pt idx="46">
                  <c:v>43539.029074074097</c:v>
                </c:pt>
                <c:pt idx="47">
                  <c:v>43539.033240740697</c:v>
                </c:pt>
                <c:pt idx="48">
                  <c:v>43539.037407407399</c:v>
                </c:pt>
                <c:pt idx="49">
                  <c:v>43539.041574074101</c:v>
                </c:pt>
                <c:pt idx="50">
                  <c:v>43539.045740740701</c:v>
                </c:pt>
                <c:pt idx="51">
                  <c:v>43539.049907407403</c:v>
                </c:pt>
                <c:pt idx="52">
                  <c:v>43539.054074074098</c:v>
                </c:pt>
                <c:pt idx="53">
                  <c:v>43539.058240740698</c:v>
                </c:pt>
                <c:pt idx="54">
                  <c:v>43539.0624074074</c:v>
                </c:pt>
                <c:pt idx="55">
                  <c:v>43539.066574074102</c:v>
                </c:pt>
                <c:pt idx="56">
                  <c:v>43539.070740740703</c:v>
                </c:pt>
                <c:pt idx="57">
                  <c:v>43539.074907407397</c:v>
                </c:pt>
                <c:pt idx="58">
                  <c:v>43539.079074074099</c:v>
                </c:pt>
                <c:pt idx="59">
                  <c:v>43539.0832407407</c:v>
                </c:pt>
                <c:pt idx="60">
                  <c:v>43539.087407407402</c:v>
                </c:pt>
                <c:pt idx="61">
                  <c:v>43539.091574074097</c:v>
                </c:pt>
                <c:pt idx="62">
                  <c:v>43539.095740740697</c:v>
                </c:pt>
                <c:pt idx="63">
                  <c:v>43539.099907407399</c:v>
                </c:pt>
                <c:pt idx="64">
                  <c:v>43539.104074074101</c:v>
                </c:pt>
                <c:pt idx="65">
                  <c:v>43539.108240740701</c:v>
                </c:pt>
                <c:pt idx="66">
                  <c:v>43539.112407407403</c:v>
                </c:pt>
                <c:pt idx="67">
                  <c:v>43539.116574074098</c:v>
                </c:pt>
                <c:pt idx="68">
                  <c:v>43539.120740740698</c:v>
                </c:pt>
                <c:pt idx="69">
                  <c:v>43539.1249074074</c:v>
                </c:pt>
                <c:pt idx="70">
                  <c:v>43539.129074074102</c:v>
                </c:pt>
                <c:pt idx="71">
                  <c:v>43539.133240740703</c:v>
                </c:pt>
                <c:pt idx="72">
                  <c:v>43539.137407407397</c:v>
                </c:pt>
                <c:pt idx="73">
                  <c:v>43539.141574074099</c:v>
                </c:pt>
                <c:pt idx="74">
                  <c:v>43539.1457407407</c:v>
                </c:pt>
                <c:pt idx="75">
                  <c:v>43539.149907407402</c:v>
                </c:pt>
                <c:pt idx="76">
                  <c:v>43539.154074074097</c:v>
                </c:pt>
                <c:pt idx="77">
                  <c:v>43539.158240740697</c:v>
                </c:pt>
                <c:pt idx="78">
                  <c:v>43539.162407407399</c:v>
                </c:pt>
                <c:pt idx="79">
                  <c:v>43539.166574074101</c:v>
                </c:pt>
                <c:pt idx="80">
                  <c:v>43539.170740740701</c:v>
                </c:pt>
                <c:pt idx="81">
                  <c:v>43539.174907407403</c:v>
                </c:pt>
                <c:pt idx="82">
                  <c:v>43539.179074074098</c:v>
                </c:pt>
                <c:pt idx="83">
                  <c:v>43539.183240740698</c:v>
                </c:pt>
                <c:pt idx="84">
                  <c:v>43539.1874074074</c:v>
                </c:pt>
                <c:pt idx="85">
                  <c:v>43539.191574074102</c:v>
                </c:pt>
                <c:pt idx="86">
                  <c:v>43539.195740740703</c:v>
                </c:pt>
                <c:pt idx="87">
                  <c:v>43539.199907407397</c:v>
                </c:pt>
                <c:pt idx="88">
                  <c:v>43539.204074074099</c:v>
                </c:pt>
                <c:pt idx="89">
                  <c:v>43539.2082407407</c:v>
                </c:pt>
                <c:pt idx="90">
                  <c:v>43539.212407407402</c:v>
                </c:pt>
                <c:pt idx="91">
                  <c:v>43539.216574074097</c:v>
                </c:pt>
                <c:pt idx="92">
                  <c:v>43539.220740740697</c:v>
                </c:pt>
                <c:pt idx="93">
                  <c:v>43539.224907407399</c:v>
                </c:pt>
                <c:pt idx="94">
                  <c:v>43539.229074074101</c:v>
                </c:pt>
                <c:pt idx="95">
                  <c:v>43539.233240740701</c:v>
                </c:pt>
                <c:pt idx="96">
                  <c:v>43539.237407407403</c:v>
                </c:pt>
                <c:pt idx="97">
                  <c:v>43539.241574074098</c:v>
                </c:pt>
                <c:pt idx="98">
                  <c:v>43539.245740740698</c:v>
                </c:pt>
                <c:pt idx="99">
                  <c:v>43539.2499074074</c:v>
                </c:pt>
                <c:pt idx="100">
                  <c:v>43539.254074074102</c:v>
                </c:pt>
                <c:pt idx="101">
                  <c:v>43539.258240740703</c:v>
                </c:pt>
                <c:pt idx="102">
                  <c:v>43539.262407407397</c:v>
                </c:pt>
                <c:pt idx="103">
                  <c:v>43539.266574074099</c:v>
                </c:pt>
                <c:pt idx="104">
                  <c:v>43539.2707407407</c:v>
                </c:pt>
                <c:pt idx="105">
                  <c:v>43539.274907407402</c:v>
                </c:pt>
                <c:pt idx="106">
                  <c:v>43539.279074074097</c:v>
                </c:pt>
                <c:pt idx="107">
                  <c:v>43539.283240740697</c:v>
                </c:pt>
                <c:pt idx="108">
                  <c:v>43539.287407407399</c:v>
                </c:pt>
                <c:pt idx="109">
                  <c:v>43539.291574074101</c:v>
                </c:pt>
                <c:pt idx="110">
                  <c:v>43539.295740740701</c:v>
                </c:pt>
                <c:pt idx="111">
                  <c:v>43539.299907407403</c:v>
                </c:pt>
                <c:pt idx="112">
                  <c:v>43539.304074074098</c:v>
                </c:pt>
                <c:pt idx="113">
                  <c:v>43539.308240740698</c:v>
                </c:pt>
                <c:pt idx="114">
                  <c:v>43539.3124074074</c:v>
                </c:pt>
                <c:pt idx="115">
                  <c:v>43539.316574074102</c:v>
                </c:pt>
                <c:pt idx="116">
                  <c:v>43539.320740740703</c:v>
                </c:pt>
                <c:pt idx="117">
                  <c:v>43539.324907407397</c:v>
                </c:pt>
                <c:pt idx="118">
                  <c:v>43539.329074074099</c:v>
                </c:pt>
                <c:pt idx="119">
                  <c:v>43539.3332407407</c:v>
                </c:pt>
                <c:pt idx="120">
                  <c:v>43539.337407407402</c:v>
                </c:pt>
                <c:pt idx="121">
                  <c:v>43539.341574074097</c:v>
                </c:pt>
                <c:pt idx="122">
                  <c:v>43539.345740740697</c:v>
                </c:pt>
                <c:pt idx="123">
                  <c:v>43539.349907407399</c:v>
                </c:pt>
                <c:pt idx="124">
                  <c:v>43539.354074074101</c:v>
                </c:pt>
                <c:pt idx="125">
                  <c:v>43539.358240740701</c:v>
                </c:pt>
                <c:pt idx="126">
                  <c:v>43539.362407407403</c:v>
                </c:pt>
                <c:pt idx="127">
                  <c:v>43539.366574074098</c:v>
                </c:pt>
                <c:pt idx="128">
                  <c:v>43539.370740740698</c:v>
                </c:pt>
                <c:pt idx="129">
                  <c:v>43539.3749074074</c:v>
                </c:pt>
                <c:pt idx="130">
                  <c:v>43539.379074074102</c:v>
                </c:pt>
                <c:pt idx="131">
                  <c:v>43539.383240740703</c:v>
                </c:pt>
                <c:pt idx="132">
                  <c:v>43539.387407407397</c:v>
                </c:pt>
                <c:pt idx="133">
                  <c:v>43539.391574074099</c:v>
                </c:pt>
                <c:pt idx="134">
                  <c:v>43539.3957407407</c:v>
                </c:pt>
                <c:pt idx="135">
                  <c:v>43539.399907407402</c:v>
                </c:pt>
                <c:pt idx="136">
                  <c:v>43539.404074074097</c:v>
                </c:pt>
                <c:pt idx="137">
                  <c:v>43539.408240740697</c:v>
                </c:pt>
                <c:pt idx="138">
                  <c:v>43539.412407407399</c:v>
                </c:pt>
                <c:pt idx="139">
                  <c:v>43539.416574074101</c:v>
                </c:pt>
                <c:pt idx="140">
                  <c:v>43539.420740740701</c:v>
                </c:pt>
                <c:pt idx="141">
                  <c:v>43539.424907407403</c:v>
                </c:pt>
                <c:pt idx="142">
                  <c:v>43539.429074074098</c:v>
                </c:pt>
                <c:pt idx="143">
                  <c:v>43539.433240740698</c:v>
                </c:pt>
                <c:pt idx="144">
                  <c:v>43539.4374074074</c:v>
                </c:pt>
                <c:pt idx="145">
                  <c:v>43539.441574074102</c:v>
                </c:pt>
                <c:pt idx="146">
                  <c:v>43539.445740740703</c:v>
                </c:pt>
                <c:pt idx="147">
                  <c:v>43539.449907407397</c:v>
                </c:pt>
                <c:pt idx="148">
                  <c:v>43539.454074074099</c:v>
                </c:pt>
                <c:pt idx="149">
                  <c:v>43539.4582407407</c:v>
                </c:pt>
                <c:pt idx="150">
                  <c:v>43539.462407407402</c:v>
                </c:pt>
                <c:pt idx="151">
                  <c:v>43539.466574074097</c:v>
                </c:pt>
                <c:pt idx="152">
                  <c:v>43539.470740740697</c:v>
                </c:pt>
                <c:pt idx="153">
                  <c:v>43539.474907407399</c:v>
                </c:pt>
                <c:pt idx="154">
                  <c:v>43539.479074074101</c:v>
                </c:pt>
                <c:pt idx="155">
                  <c:v>43539.483240740701</c:v>
                </c:pt>
                <c:pt idx="156">
                  <c:v>43539.487407407403</c:v>
                </c:pt>
                <c:pt idx="157">
                  <c:v>43539.491574074098</c:v>
                </c:pt>
                <c:pt idx="158">
                  <c:v>43539.495740740698</c:v>
                </c:pt>
                <c:pt idx="159">
                  <c:v>43539.4999074074</c:v>
                </c:pt>
                <c:pt idx="160">
                  <c:v>43539.504074074102</c:v>
                </c:pt>
                <c:pt idx="161">
                  <c:v>43539.508240740703</c:v>
                </c:pt>
                <c:pt idx="162">
                  <c:v>43539.512407407397</c:v>
                </c:pt>
                <c:pt idx="163">
                  <c:v>43539.516574074099</c:v>
                </c:pt>
                <c:pt idx="164">
                  <c:v>43539.5207407407</c:v>
                </c:pt>
                <c:pt idx="165">
                  <c:v>43539.524907407402</c:v>
                </c:pt>
                <c:pt idx="166">
                  <c:v>43539.529074074097</c:v>
                </c:pt>
                <c:pt idx="167">
                  <c:v>43539.533240740697</c:v>
                </c:pt>
                <c:pt idx="168">
                  <c:v>43539.537407407399</c:v>
                </c:pt>
                <c:pt idx="169">
                  <c:v>43539.541574074101</c:v>
                </c:pt>
                <c:pt idx="170">
                  <c:v>43539.545740740701</c:v>
                </c:pt>
                <c:pt idx="171">
                  <c:v>43539.549907407403</c:v>
                </c:pt>
                <c:pt idx="172">
                  <c:v>43539.554074074098</c:v>
                </c:pt>
                <c:pt idx="173">
                  <c:v>43539.558240740698</c:v>
                </c:pt>
                <c:pt idx="174">
                  <c:v>43539.5624074074</c:v>
                </c:pt>
                <c:pt idx="175">
                  <c:v>43539.566574074102</c:v>
                </c:pt>
                <c:pt idx="176">
                  <c:v>43539.570740740703</c:v>
                </c:pt>
                <c:pt idx="177">
                  <c:v>43539.574907407397</c:v>
                </c:pt>
                <c:pt idx="178">
                  <c:v>43539.579074074099</c:v>
                </c:pt>
                <c:pt idx="179">
                  <c:v>43539.5832407407</c:v>
                </c:pt>
                <c:pt idx="180">
                  <c:v>43539.587407407402</c:v>
                </c:pt>
                <c:pt idx="181">
                  <c:v>43539.591574074097</c:v>
                </c:pt>
                <c:pt idx="182">
                  <c:v>43539.595740740697</c:v>
                </c:pt>
                <c:pt idx="183">
                  <c:v>43539.599907407399</c:v>
                </c:pt>
                <c:pt idx="184">
                  <c:v>43539.604074074101</c:v>
                </c:pt>
                <c:pt idx="185">
                  <c:v>43539.608240740701</c:v>
                </c:pt>
                <c:pt idx="186">
                  <c:v>43539.612407407403</c:v>
                </c:pt>
                <c:pt idx="187">
                  <c:v>43539.616574074098</c:v>
                </c:pt>
                <c:pt idx="188">
                  <c:v>43539.620740740698</c:v>
                </c:pt>
                <c:pt idx="189">
                  <c:v>43539.6249074074</c:v>
                </c:pt>
                <c:pt idx="190">
                  <c:v>43539.629074074102</c:v>
                </c:pt>
                <c:pt idx="191">
                  <c:v>43539.633240740703</c:v>
                </c:pt>
                <c:pt idx="192">
                  <c:v>43539.637407407397</c:v>
                </c:pt>
                <c:pt idx="193">
                  <c:v>43539.641574074099</c:v>
                </c:pt>
                <c:pt idx="194">
                  <c:v>43539.6457407407</c:v>
                </c:pt>
                <c:pt idx="195">
                  <c:v>43539.649907407402</c:v>
                </c:pt>
                <c:pt idx="196">
                  <c:v>43539.654074074097</c:v>
                </c:pt>
                <c:pt idx="197">
                  <c:v>43539.658240740697</c:v>
                </c:pt>
                <c:pt idx="198">
                  <c:v>43539.662407407399</c:v>
                </c:pt>
                <c:pt idx="199">
                  <c:v>43539.666574074101</c:v>
                </c:pt>
                <c:pt idx="200">
                  <c:v>43539.670740740701</c:v>
                </c:pt>
                <c:pt idx="201">
                  <c:v>43539.674907407403</c:v>
                </c:pt>
                <c:pt idx="202">
                  <c:v>43539.679074074098</c:v>
                </c:pt>
                <c:pt idx="203">
                  <c:v>43539.683240740698</c:v>
                </c:pt>
                <c:pt idx="204">
                  <c:v>43539.6874074074</c:v>
                </c:pt>
                <c:pt idx="205">
                  <c:v>43539.691574074102</c:v>
                </c:pt>
                <c:pt idx="206">
                  <c:v>43539.695740740703</c:v>
                </c:pt>
                <c:pt idx="207">
                  <c:v>43539.699907407397</c:v>
                </c:pt>
                <c:pt idx="208">
                  <c:v>43539.704074074099</c:v>
                </c:pt>
                <c:pt idx="209">
                  <c:v>43539.7082407407</c:v>
                </c:pt>
                <c:pt idx="210">
                  <c:v>43539.712407407402</c:v>
                </c:pt>
                <c:pt idx="211">
                  <c:v>43539.716574074097</c:v>
                </c:pt>
                <c:pt idx="212">
                  <c:v>43539.720740740697</c:v>
                </c:pt>
                <c:pt idx="213">
                  <c:v>43539.724907407399</c:v>
                </c:pt>
                <c:pt idx="214">
                  <c:v>43539.729074074101</c:v>
                </c:pt>
                <c:pt idx="215">
                  <c:v>43539.733240740701</c:v>
                </c:pt>
                <c:pt idx="216">
                  <c:v>43539.737407407403</c:v>
                </c:pt>
                <c:pt idx="217">
                  <c:v>43539.741574074098</c:v>
                </c:pt>
                <c:pt idx="218">
                  <c:v>43539.745740740698</c:v>
                </c:pt>
                <c:pt idx="219">
                  <c:v>43539.7499074074</c:v>
                </c:pt>
                <c:pt idx="220">
                  <c:v>43539.754074074102</c:v>
                </c:pt>
                <c:pt idx="221">
                  <c:v>43539.758240740703</c:v>
                </c:pt>
                <c:pt idx="222">
                  <c:v>43539.762407407397</c:v>
                </c:pt>
                <c:pt idx="223">
                  <c:v>43539.766574074099</c:v>
                </c:pt>
                <c:pt idx="224">
                  <c:v>43539.7707407407</c:v>
                </c:pt>
                <c:pt idx="225">
                  <c:v>43539.774907407402</c:v>
                </c:pt>
                <c:pt idx="226">
                  <c:v>43539.779074074097</c:v>
                </c:pt>
                <c:pt idx="227">
                  <c:v>43539.783240740697</c:v>
                </c:pt>
                <c:pt idx="228">
                  <c:v>43539.787407407399</c:v>
                </c:pt>
                <c:pt idx="229">
                  <c:v>43539.791574074101</c:v>
                </c:pt>
                <c:pt idx="230">
                  <c:v>43539.795740740701</c:v>
                </c:pt>
                <c:pt idx="231">
                  <c:v>43539.799907407403</c:v>
                </c:pt>
                <c:pt idx="232">
                  <c:v>43539.804074074098</c:v>
                </c:pt>
                <c:pt idx="233">
                  <c:v>43539.808240740698</c:v>
                </c:pt>
                <c:pt idx="234">
                  <c:v>43539.8124074074</c:v>
                </c:pt>
                <c:pt idx="235">
                  <c:v>43539.816574074102</c:v>
                </c:pt>
                <c:pt idx="236">
                  <c:v>43539.820740740703</c:v>
                </c:pt>
                <c:pt idx="237">
                  <c:v>43539.824907407397</c:v>
                </c:pt>
                <c:pt idx="238">
                  <c:v>43539.829074074099</c:v>
                </c:pt>
                <c:pt idx="239">
                  <c:v>43539.8332407407</c:v>
                </c:pt>
                <c:pt idx="240">
                  <c:v>43539.837407407402</c:v>
                </c:pt>
                <c:pt idx="241">
                  <c:v>43539.841574074097</c:v>
                </c:pt>
                <c:pt idx="242">
                  <c:v>43539.845740740697</c:v>
                </c:pt>
                <c:pt idx="243">
                  <c:v>43539.849907407399</c:v>
                </c:pt>
                <c:pt idx="244">
                  <c:v>43539.854074074101</c:v>
                </c:pt>
                <c:pt idx="245">
                  <c:v>43539.858240740701</c:v>
                </c:pt>
                <c:pt idx="246">
                  <c:v>43539.862407407403</c:v>
                </c:pt>
                <c:pt idx="247">
                  <c:v>43539.866574074098</c:v>
                </c:pt>
                <c:pt idx="248">
                  <c:v>43539.870740740698</c:v>
                </c:pt>
                <c:pt idx="249">
                  <c:v>43539.8749074074</c:v>
                </c:pt>
                <c:pt idx="250">
                  <c:v>43539.879074074102</c:v>
                </c:pt>
                <c:pt idx="251">
                  <c:v>43539.883240740703</c:v>
                </c:pt>
                <c:pt idx="252">
                  <c:v>43539.887407407397</c:v>
                </c:pt>
                <c:pt idx="253">
                  <c:v>43539.891574074099</c:v>
                </c:pt>
                <c:pt idx="254">
                  <c:v>43539.8957407407</c:v>
                </c:pt>
                <c:pt idx="255">
                  <c:v>43539.899907407402</c:v>
                </c:pt>
                <c:pt idx="256">
                  <c:v>43539.904074074097</c:v>
                </c:pt>
                <c:pt idx="257">
                  <c:v>43539.908240740697</c:v>
                </c:pt>
                <c:pt idx="258">
                  <c:v>43539.912407407399</c:v>
                </c:pt>
                <c:pt idx="259">
                  <c:v>43539.916574074101</c:v>
                </c:pt>
                <c:pt idx="260">
                  <c:v>43539.920740740701</c:v>
                </c:pt>
                <c:pt idx="261">
                  <c:v>43539.924907407403</c:v>
                </c:pt>
                <c:pt idx="262">
                  <c:v>43539.929074074098</c:v>
                </c:pt>
                <c:pt idx="263">
                  <c:v>43539.933240740698</c:v>
                </c:pt>
                <c:pt idx="264">
                  <c:v>43539.9374074074</c:v>
                </c:pt>
                <c:pt idx="265">
                  <c:v>43539.941574074102</c:v>
                </c:pt>
                <c:pt idx="266">
                  <c:v>43539.945740740703</c:v>
                </c:pt>
                <c:pt idx="267">
                  <c:v>43539.949907407397</c:v>
                </c:pt>
                <c:pt idx="268">
                  <c:v>43539.954074074099</c:v>
                </c:pt>
                <c:pt idx="269">
                  <c:v>43539.9582407407</c:v>
                </c:pt>
                <c:pt idx="270">
                  <c:v>43539.962407407402</c:v>
                </c:pt>
                <c:pt idx="271">
                  <c:v>43539.966574074097</c:v>
                </c:pt>
                <c:pt idx="272">
                  <c:v>43539.970740740697</c:v>
                </c:pt>
                <c:pt idx="273">
                  <c:v>43539.974907407399</c:v>
                </c:pt>
                <c:pt idx="274">
                  <c:v>43539.979074074101</c:v>
                </c:pt>
                <c:pt idx="275">
                  <c:v>43539.983240740701</c:v>
                </c:pt>
                <c:pt idx="276">
                  <c:v>43539.987407407403</c:v>
                </c:pt>
                <c:pt idx="277">
                  <c:v>43539.991574074098</c:v>
                </c:pt>
                <c:pt idx="278">
                  <c:v>43539.995740740698</c:v>
                </c:pt>
                <c:pt idx="279">
                  <c:v>43539.9999074074</c:v>
                </c:pt>
              </c:numCache>
            </c:numRef>
          </c:cat>
          <c:val>
            <c:numRef>
              <c:f>Sheet1!$B$2:$B$281</c:f>
              <c:numCache>
                <c:formatCode>General</c:formatCode>
                <c:ptCount val="280"/>
                <c:pt idx="0">
                  <c:v>14393.9912109375</c:v>
                </c:pt>
                <c:pt idx="1">
                  <c:v>14615.7490234375</c:v>
                </c:pt>
                <c:pt idx="2">
                  <c:v>14680.197265625</c:v>
                </c:pt>
                <c:pt idx="3">
                  <c:v>14684.2451171875</c:v>
                </c:pt>
                <c:pt idx="4">
                  <c:v>14651.650390625</c:v>
                </c:pt>
                <c:pt idx="5">
                  <c:v>14492.3134765625</c:v>
                </c:pt>
                <c:pt idx="6">
                  <c:v>14525.03515625</c:v>
                </c:pt>
                <c:pt idx="7">
                  <c:v>14513.6904296875</c:v>
                </c:pt>
                <c:pt idx="8">
                  <c:v>14556.025390625</c:v>
                </c:pt>
                <c:pt idx="9">
                  <c:v>14554.67578125</c:v>
                </c:pt>
                <c:pt idx="10">
                  <c:v>14805.0986328125</c:v>
                </c:pt>
                <c:pt idx="11">
                  <c:v>14928.669921875</c:v>
                </c:pt>
                <c:pt idx="12">
                  <c:v>14957.5625</c:v>
                </c:pt>
                <c:pt idx="13">
                  <c:v>14850.25</c:v>
                </c:pt>
                <c:pt idx="14">
                  <c:v>14872.9619140625</c:v>
                </c:pt>
                <c:pt idx="15">
                  <c:v>14900.6513671875</c:v>
                </c:pt>
                <c:pt idx="16">
                  <c:v>14966.54296875</c:v>
                </c:pt>
                <c:pt idx="17">
                  <c:v>15120.0029296875</c:v>
                </c:pt>
                <c:pt idx="18">
                  <c:v>15114.7734375</c:v>
                </c:pt>
                <c:pt idx="19">
                  <c:v>15112.5009765625</c:v>
                </c:pt>
                <c:pt idx="20">
                  <c:v>15084.013671875</c:v>
                </c:pt>
                <c:pt idx="21">
                  <c:v>15053.72265625</c:v>
                </c:pt>
                <c:pt idx="22">
                  <c:v>14921.603515625</c:v>
                </c:pt>
                <c:pt idx="23">
                  <c:v>14896.2763671875</c:v>
                </c:pt>
                <c:pt idx="24">
                  <c:v>14871.3916015625</c:v>
                </c:pt>
                <c:pt idx="25">
                  <c:v>14817.9931640625</c:v>
                </c:pt>
                <c:pt idx="26">
                  <c:v>14787.7255859375</c:v>
                </c:pt>
                <c:pt idx="27">
                  <c:v>14797.326171875</c:v>
                </c:pt>
                <c:pt idx="28">
                  <c:v>14757.2763671875</c:v>
                </c:pt>
                <c:pt idx="29">
                  <c:v>14812.4033203125</c:v>
                </c:pt>
                <c:pt idx="30">
                  <c:v>14880.9306640625</c:v>
                </c:pt>
                <c:pt idx="31">
                  <c:v>14800.4111328125</c:v>
                </c:pt>
                <c:pt idx="32">
                  <c:v>14698.462890625</c:v>
                </c:pt>
                <c:pt idx="33">
                  <c:v>14714.8740234375</c:v>
                </c:pt>
                <c:pt idx="34">
                  <c:v>14652.84375</c:v>
                </c:pt>
                <c:pt idx="35">
                  <c:v>14569.42578125</c:v>
                </c:pt>
                <c:pt idx="36">
                  <c:v>14457.078125</c:v>
                </c:pt>
                <c:pt idx="37">
                  <c:v>14498.1630859375</c:v>
                </c:pt>
                <c:pt idx="38">
                  <c:v>14475.5546875</c:v>
                </c:pt>
                <c:pt idx="39">
                  <c:v>14421.0986328125</c:v>
                </c:pt>
                <c:pt idx="40">
                  <c:v>14384.013671875</c:v>
                </c:pt>
                <c:pt idx="41">
                  <c:v>14469.6767578125</c:v>
                </c:pt>
                <c:pt idx="42">
                  <c:v>14540.1552734375</c:v>
                </c:pt>
                <c:pt idx="43">
                  <c:v>14516.9140625</c:v>
                </c:pt>
                <c:pt idx="44">
                  <c:v>14550.9111328125</c:v>
                </c:pt>
                <c:pt idx="45">
                  <c:v>14656.873046875</c:v>
                </c:pt>
                <c:pt idx="46">
                  <c:v>14633.560546875</c:v>
                </c:pt>
                <c:pt idx="47">
                  <c:v>14499.80859375</c:v>
                </c:pt>
                <c:pt idx="48">
                  <c:v>14409.451171875</c:v>
                </c:pt>
                <c:pt idx="49">
                  <c:v>14412.302734375</c:v>
                </c:pt>
                <c:pt idx="50">
                  <c:v>14556.6044921875</c:v>
                </c:pt>
                <c:pt idx="51">
                  <c:v>14758.42578125</c:v>
                </c:pt>
                <c:pt idx="52">
                  <c:v>14522.2158203125</c:v>
                </c:pt>
                <c:pt idx="53">
                  <c:v>14481.24609375</c:v>
                </c:pt>
                <c:pt idx="54">
                  <c:v>14481.58203125</c:v>
                </c:pt>
                <c:pt idx="55">
                  <c:v>14565.8603515625</c:v>
                </c:pt>
                <c:pt idx="56">
                  <c:v>14524.4482421875</c:v>
                </c:pt>
                <c:pt idx="57">
                  <c:v>14536.6123046875</c:v>
                </c:pt>
                <c:pt idx="58">
                  <c:v>14492.4267578125</c:v>
                </c:pt>
                <c:pt idx="59">
                  <c:v>14396.4267578125</c:v>
                </c:pt>
                <c:pt idx="60">
                  <c:v>14233.8017578125</c:v>
                </c:pt>
                <c:pt idx="61">
                  <c:v>14432.2021484375</c:v>
                </c:pt>
                <c:pt idx="62">
                  <c:v>14496.630859375</c:v>
                </c:pt>
                <c:pt idx="63">
                  <c:v>14484.6552734375</c:v>
                </c:pt>
                <c:pt idx="64">
                  <c:v>14571.771484375</c:v>
                </c:pt>
                <c:pt idx="65">
                  <c:v>14476.330078125</c:v>
                </c:pt>
                <c:pt idx="66">
                  <c:v>14484.162109375</c:v>
                </c:pt>
                <c:pt idx="67">
                  <c:v>14441.978515625</c:v>
                </c:pt>
                <c:pt idx="68">
                  <c:v>14667.185546875</c:v>
                </c:pt>
                <c:pt idx="69">
                  <c:v>14567.78515625</c:v>
                </c:pt>
                <c:pt idx="70">
                  <c:v>14527.880859375</c:v>
                </c:pt>
                <c:pt idx="71">
                  <c:v>14569.935546875</c:v>
                </c:pt>
                <c:pt idx="72">
                  <c:v>14578.6806640625</c:v>
                </c:pt>
                <c:pt idx="73">
                  <c:v>14380.0185546875</c:v>
                </c:pt>
                <c:pt idx="74">
                  <c:v>14204.4921875</c:v>
                </c:pt>
                <c:pt idx="75">
                  <c:v>14020.708984375</c:v>
                </c:pt>
                <c:pt idx="76">
                  <c:v>13975.20703125</c:v>
                </c:pt>
                <c:pt idx="77">
                  <c:v>14062.0869140625</c:v>
                </c:pt>
                <c:pt idx="78">
                  <c:v>14147.0888671875</c:v>
                </c:pt>
                <c:pt idx="79">
                  <c:v>14290.67578125</c:v>
                </c:pt>
                <c:pt idx="80">
                  <c:v>14528.578125</c:v>
                </c:pt>
                <c:pt idx="81">
                  <c:v>14261.7841796875</c:v>
                </c:pt>
                <c:pt idx="82">
                  <c:v>14167.1220703125</c:v>
                </c:pt>
                <c:pt idx="83">
                  <c:v>14435.021484375</c:v>
                </c:pt>
                <c:pt idx="84">
                  <c:v>14435.86328125</c:v>
                </c:pt>
                <c:pt idx="85">
                  <c:v>14541.310546875</c:v>
                </c:pt>
                <c:pt idx="86">
                  <c:v>14565.97265625</c:v>
                </c:pt>
                <c:pt idx="87">
                  <c:v>14488.9423828125</c:v>
                </c:pt>
                <c:pt idx="88">
                  <c:v>14434.24609375</c:v>
                </c:pt>
                <c:pt idx="89">
                  <c:v>14343.0859375</c:v>
                </c:pt>
                <c:pt idx="90">
                  <c:v>13990.99609375</c:v>
                </c:pt>
                <c:pt idx="91">
                  <c:v>13733.037109375</c:v>
                </c:pt>
                <c:pt idx="92">
                  <c:v>14070.9404296875</c:v>
                </c:pt>
                <c:pt idx="93">
                  <c:v>14139.263671875</c:v>
                </c:pt>
                <c:pt idx="94">
                  <c:v>14075.990234375</c:v>
                </c:pt>
                <c:pt idx="95">
                  <c:v>14085.6875</c:v>
                </c:pt>
                <c:pt idx="96">
                  <c:v>14005.0908203125</c:v>
                </c:pt>
                <c:pt idx="97">
                  <c:v>13901.0087890625</c:v>
                </c:pt>
                <c:pt idx="98">
                  <c:v>13823.228515625</c:v>
                </c:pt>
                <c:pt idx="99">
                  <c:v>13680.2119140625</c:v>
                </c:pt>
                <c:pt idx="100">
                  <c:v>13251.478515625</c:v>
                </c:pt>
                <c:pt idx="101">
                  <c:v>13287.1787109375</c:v>
                </c:pt>
                <c:pt idx="102">
                  <c:v>13386.9736328125</c:v>
                </c:pt>
                <c:pt idx="103">
                  <c:v>13341.6494140625</c:v>
                </c:pt>
                <c:pt idx="104">
                  <c:v>13293.685546875</c:v>
                </c:pt>
                <c:pt idx="105">
                  <c:v>13270.8173828125</c:v>
                </c:pt>
                <c:pt idx="106">
                  <c:v>13245.3193359375</c:v>
                </c:pt>
                <c:pt idx="107">
                  <c:v>13309.42578125</c:v>
                </c:pt>
                <c:pt idx="108">
                  <c:v>13231.88671875</c:v>
                </c:pt>
                <c:pt idx="109">
                  <c:v>13275.51171875</c:v>
                </c:pt>
                <c:pt idx="110">
                  <c:v>13178.5009765625</c:v>
                </c:pt>
                <c:pt idx="111">
                  <c:v>13154.400390625</c:v>
                </c:pt>
                <c:pt idx="112">
                  <c:v>13076.7841796875</c:v>
                </c:pt>
                <c:pt idx="113">
                  <c:v>12946.2177734375</c:v>
                </c:pt>
                <c:pt idx="114">
                  <c:v>12816.505859375</c:v>
                </c:pt>
                <c:pt idx="115">
                  <c:v>12681.93359375</c:v>
                </c:pt>
                <c:pt idx="116">
                  <c:v>12534.4453125</c:v>
                </c:pt>
                <c:pt idx="117">
                  <c:v>12451.58984375</c:v>
                </c:pt>
                <c:pt idx="118">
                  <c:v>12363.74609375</c:v>
                </c:pt>
                <c:pt idx="119">
                  <c:v>12247.587890625</c:v>
                </c:pt>
                <c:pt idx="120">
                  <c:v>12171.9345703125</c:v>
                </c:pt>
                <c:pt idx="121">
                  <c:v>12013.4501953125</c:v>
                </c:pt>
                <c:pt idx="122">
                  <c:v>11824.3779296875</c:v>
                </c:pt>
                <c:pt idx="123">
                  <c:v>11612.4775390625</c:v>
                </c:pt>
                <c:pt idx="124">
                  <c:v>11348.5947265625</c:v>
                </c:pt>
                <c:pt idx="125">
                  <c:v>11049.0078125</c:v>
                </c:pt>
                <c:pt idx="126">
                  <c:v>10773.0224609375</c:v>
                </c:pt>
                <c:pt idx="127">
                  <c:v>10429.3984375</c:v>
                </c:pt>
                <c:pt idx="128">
                  <c:v>10100.0625</c:v>
                </c:pt>
                <c:pt idx="129">
                  <c:v>9852.5966796875</c:v>
                </c:pt>
                <c:pt idx="130">
                  <c:v>9718.2177734375</c:v>
                </c:pt>
                <c:pt idx="131">
                  <c:v>9569.2490234375</c:v>
                </c:pt>
                <c:pt idx="132">
                  <c:v>9338.091796875</c:v>
                </c:pt>
                <c:pt idx="133">
                  <c:v>9263.427734375</c:v>
                </c:pt>
                <c:pt idx="134">
                  <c:v>9157.283203125</c:v>
                </c:pt>
                <c:pt idx="135">
                  <c:v>9058.251953125</c:v>
                </c:pt>
                <c:pt idx="136">
                  <c:v>9104.40234375</c:v>
                </c:pt>
                <c:pt idx="137">
                  <c:v>9094.7314453125</c:v>
                </c:pt>
                <c:pt idx="138">
                  <c:v>9066.1279296875</c:v>
                </c:pt>
                <c:pt idx="139">
                  <c:v>9011.4736328125</c:v>
                </c:pt>
                <c:pt idx="140">
                  <c:v>8963.095703125</c:v>
                </c:pt>
                <c:pt idx="141">
                  <c:v>8888.931640625</c:v>
                </c:pt>
                <c:pt idx="142">
                  <c:v>8927.0126953125</c:v>
                </c:pt>
                <c:pt idx="143">
                  <c:v>8850.9990234375</c:v>
                </c:pt>
                <c:pt idx="144">
                  <c:v>8772.6728515625</c:v>
                </c:pt>
                <c:pt idx="145">
                  <c:v>8607.0546875</c:v>
                </c:pt>
                <c:pt idx="146">
                  <c:v>8506.3173828125</c:v>
                </c:pt>
                <c:pt idx="147">
                  <c:v>8357.9912109375</c:v>
                </c:pt>
                <c:pt idx="148">
                  <c:v>8155.7109375</c:v>
                </c:pt>
                <c:pt idx="149">
                  <c:v>8041.9453125</c:v>
                </c:pt>
                <c:pt idx="150">
                  <c:v>7801.01953125</c:v>
                </c:pt>
                <c:pt idx="151">
                  <c:v>7597.63720703125</c:v>
                </c:pt>
                <c:pt idx="152">
                  <c:v>7416.9306640625</c:v>
                </c:pt>
                <c:pt idx="153">
                  <c:v>7266.26806640625</c:v>
                </c:pt>
                <c:pt idx="154">
                  <c:v>7096.59033203125</c:v>
                </c:pt>
                <c:pt idx="155">
                  <c:v>6814.6201171875</c:v>
                </c:pt>
                <c:pt idx="156">
                  <c:v>6703.599609375</c:v>
                </c:pt>
                <c:pt idx="157">
                  <c:v>6650.4248046875</c:v>
                </c:pt>
                <c:pt idx="158">
                  <c:v>6572.8701171875</c:v>
                </c:pt>
                <c:pt idx="159">
                  <c:v>6439.08056640625</c:v>
                </c:pt>
                <c:pt idx="160">
                  <c:v>6382.6337890625</c:v>
                </c:pt>
                <c:pt idx="161">
                  <c:v>6425.8564453125</c:v>
                </c:pt>
                <c:pt idx="162">
                  <c:v>6323.48193359375</c:v>
                </c:pt>
                <c:pt idx="163">
                  <c:v>6376.8427734375</c:v>
                </c:pt>
                <c:pt idx="164">
                  <c:v>6297.1044921875</c:v>
                </c:pt>
                <c:pt idx="165">
                  <c:v>6348.3154296875</c:v>
                </c:pt>
                <c:pt idx="166">
                  <c:v>6369.71484375</c:v>
                </c:pt>
                <c:pt idx="167">
                  <c:v>6353.5908203125</c:v>
                </c:pt>
                <c:pt idx="168">
                  <c:v>6345.1435546875</c:v>
                </c:pt>
                <c:pt idx="169">
                  <c:v>6336.87939453125</c:v>
                </c:pt>
                <c:pt idx="170">
                  <c:v>6289.51220703125</c:v>
                </c:pt>
                <c:pt idx="171">
                  <c:v>6280.482421875</c:v>
                </c:pt>
                <c:pt idx="172">
                  <c:v>6252.359375</c:v>
                </c:pt>
                <c:pt idx="173">
                  <c:v>6287.35400390625</c:v>
                </c:pt>
                <c:pt idx="174">
                  <c:v>6252.39697265625</c:v>
                </c:pt>
                <c:pt idx="175">
                  <c:v>6213.0673828125</c:v>
                </c:pt>
                <c:pt idx="176">
                  <c:v>6198.62548828125</c:v>
                </c:pt>
                <c:pt idx="177">
                  <c:v>6199.13671875</c:v>
                </c:pt>
                <c:pt idx="178">
                  <c:v>6168.2041015625</c:v>
                </c:pt>
                <c:pt idx="179">
                  <c:v>6249.525390625</c:v>
                </c:pt>
                <c:pt idx="180">
                  <c:v>6217.064453125</c:v>
                </c:pt>
                <c:pt idx="181">
                  <c:v>6258.9091796875</c:v>
                </c:pt>
                <c:pt idx="182">
                  <c:v>6281.40625</c:v>
                </c:pt>
                <c:pt idx="183">
                  <c:v>6304.5849609375</c:v>
                </c:pt>
                <c:pt idx="184">
                  <c:v>6261.32421875</c:v>
                </c:pt>
                <c:pt idx="185">
                  <c:v>6228.37744140625</c:v>
                </c:pt>
                <c:pt idx="186">
                  <c:v>6088.12060546875</c:v>
                </c:pt>
                <c:pt idx="187">
                  <c:v>6088.60791015625</c:v>
                </c:pt>
                <c:pt idx="188">
                  <c:v>6043.60498046875</c:v>
                </c:pt>
                <c:pt idx="189">
                  <c:v>6083.4951171875</c:v>
                </c:pt>
                <c:pt idx="190">
                  <c:v>6014.97412109375</c:v>
                </c:pt>
                <c:pt idx="191">
                  <c:v>6180.07421875</c:v>
                </c:pt>
                <c:pt idx="192">
                  <c:v>6113.85595703125</c:v>
                </c:pt>
                <c:pt idx="193">
                  <c:v>6121.0517578125</c:v>
                </c:pt>
                <c:pt idx="194">
                  <c:v>6247.69189453125</c:v>
                </c:pt>
                <c:pt idx="195">
                  <c:v>6233.9345703125</c:v>
                </c:pt>
                <c:pt idx="196">
                  <c:v>6260.630859375</c:v>
                </c:pt>
                <c:pt idx="197">
                  <c:v>6197.07861328125</c:v>
                </c:pt>
                <c:pt idx="198">
                  <c:v>6266.8310546875</c:v>
                </c:pt>
                <c:pt idx="199">
                  <c:v>6210.9794921875</c:v>
                </c:pt>
                <c:pt idx="200">
                  <c:v>6113.7763671875</c:v>
                </c:pt>
                <c:pt idx="201">
                  <c:v>6184.17724609375</c:v>
                </c:pt>
                <c:pt idx="202">
                  <c:v>6145.96728515625</c:v>
                </c:pt>
                <c:pt idx="203">
                  <c:v>5965.55908203125</c:v>
                </c:pt>
                <c:pt idx="204">
                  <c:v>5948.95654296875</c:v>
                </c:pt>
                <c:pt idx="205">
                  <c:v>5920.41552734375</c:v>
                </c:pt>
                <c:pt idx="206">
                  <c:v>5857.96044921875</c:v>
                </c:pt>
                <c:pt idx="207">
                  <c:v>5792.20068359375</c:v>
                </c:pt>
                <c:pt idx="208">
                  <c:v>5746.34619140625</c:v>
                </c:pt>
                <c:pt idx="209">
                  <c:v>5655.5146484375</c:v>
                </c:pt>
                <c:pt idx="210">
                  <c:v>5622.728515625</c:v>
                </c:pt>
                <c:pt idx="211">
                  <c:v>5473.91845703125</c:v>
                </c:pt>
                <c:pt idx="212">
                  <c:v>5304.857421875</c:v>
                </c:pt>
                <c:pt idx="213">
                  <c:v>5129.87646484375</c:v>
                </c:pt>
                <c:pt idx="214">
                  <c:v>5084.8935546875</c:v>
                </c:pt>
                <c:pt idx="215">
                  <c:v>4971.23974609375</c:v>
                </c:pt>
                <c:pt idx="216">
                  <c:v>4871.2568359375</c:v>
                </c:pt>
                <c:pt idx="217">
                  <c:v>4758.1220703125</c:v>
                </c:pt>
                <c:pt idx="218">
                  <c:v>4566.279296875</c:v>
                </c:pt>
                <c:pt idx="219">
                  <c:v>4247.2421875</c:v>
                </c:pt>
                <c:pt idx="220">
                  <c:v>4225.54052734375</c:v>
                </c:pt>
                <c:pt idx="221">
                  <c:v>4091.93603515625</c:v>
                </c:pt>
                <c:pt idx="222">
                  <c:v>3880.88549804688</c:v>
                </c:pt>
                <c:pt idx="223">
                  <c:v>3691.11962890625</c:v>
                </c:pt>
                <c:pt idx="224">
                  <c:v>3576.64208984375</c:v>
                </c:pt>
                <c:pt idx="225">
                  <c:v>3340.11889648438</c:v>
                </c:pt>
                <c:pt idx="226">
                  <c:v>3153.64306640625</c:v>
                </c:pt>
                <c:pt idx="227">
                  <c:v>3006.21655273438</c:v>
                </c:pt>
                <c:pt idx="228">
                  <c:v>2840.10009765625</c:v>
                </c:pt>
                <c:pt idx="229">
                  <c:v>2636.33251953125</c:v>
                </c:pt>
                <c:pt idx="230">
                  <c:v>2436.55810546875</c:v>
                </c:pt>
                <c:pt idx="231">
                  <c:v>2256.88696289063</c:v>
                </c:pt>
                <c:pt idx="232">
                  <c:v>2181.4931640625</c:v>
                </c:pt>
                <c:pt idx="233">
                  <c:v>2050.16723632813</c:v>
                </c:pt>
                <c:pt idx="234">
                  <c:v>1980.51123046875</c:v>
                </c:pt>
                <c:pt idx="235">
                  <c:v>1902.62023925781</c:v>
                </c:pt>
                <c:pt idx="236">
                  <c:v>1859.26306152344</c:v>
                </c:pt>
                <c:pt idx="237">
                  <c:v>1850.88439941406</c:v>
                </c:pt>
                <c:pt idx="238">
                  <c:v>1868.50708007813</c:v>
                </c:pt>
                <c:pt idx="239">
                  <c:v>1898.72705078125</c:v>
                </c:pt>
                <c:pt idx="240">
                  <c:v>1886.93371582031</c:v>
                </c:pt>
                <c:pt idx="241">
                  <c:v>1890.40515136719</c:v>
                </c:pt>
                <c:pt idx="242">
                  <c:v>1902.17163085938</c:v>
                </c:pt>
                <c:pt idx="243">
                  <c:v>1901.21569824219</c:v>
                </c:pt>
                <c:pt idx="244">
                  <c:v>1918.37524414063</c:v>
                </c:pt>
                <c:pt idx="245">
                  <c:v>1917.10913085938</c:v>
                </c:pt>
                <c:pt idx="246">
                  <c:v>1935.53845214844</c:v>
                </c:pt>
                <c:pt idx="247">
                  <c:v>1936.1962890625</c:v>
                </c:pt>
                <c:pt idx="248">
                  <c:v>1946.55261230469</c:v>
                </c:pt>
                <c:pt idx="249">
                  <c:v>1959.01782226563</c:v>
                </c:pt>
                <c:pt idx="250">
                  <c:v>1973.12744140625</c:v>
                </c:pt>
                <c:pt idx="251">
                  <c:v>2042.53356933594</c:v>
                </c:pt>
                <c:pt idx="252">
                  <c:v>2148.37915039063</c:v>
                </c:pt>
                <c:pt idx="253">
                  <c:v>2210.4169921875</c:v>
                </c:pt>
                <c:pt idx="254">
                  <c:v>2308.51879882813</c:v>
                </c:pt>
                <c:pt idx="255">
                  <c:v>2370.53637695313</c:v>
                </c:pt>
                <c:pt idx="256">
                  <c:v>2408.5634765625</c:v>
                </c:pt>
                <c:pt idx="257">
                  <c:v>2440.595703125</c:v>
                </c:pt>
                <c:pt idx="258">
                  <c:v>2488.51147460938</c:v>
                </c:pt>
                <c:pt idx="259">
                  <c:v>2511.74365234375</c:v>
                </c:pt>
                <c:pt idx="260">
                  <c:v>2592.05249023438</c:v>
                </c:pt>
                <c:pt idx="261">
                  <c:v>2656.75561523438</c:v>
                </c:pt>
                <c:pt idx="262">
                  <c:v>2732.67578125</c:v>
                </c:pt>
                <c:pt idx="263">
                  <c:v>2801.20532226563</c:v>
                </c:pt>
                <c:pt idx="264">
                  <c:v>2860.7607421875</c:v>
                </c:pt>
                <c:pt idx="265">
                  <c:v>2875.623046875</c:v>
                </c:pt>
                <c:pt idx="266">
                  <c:v>2896.20727539063</c:v>
                </c:pt>
                <c:pt idx="267">
                  <c:v>2959.9951171875</c:v>
                </c:pt>
                <c:pt idx="268">
                  <c:v>3066.31665039063</c:v>
                </c:pt>
                <c:pt idx="269">
                  <c:v>3170.1953125</c:v>
                </c:pt>
                <c:pt idx="270">
                  <c:v>3279.1875</c:v>
                </c:pt>
                <c:pt idx="271">
                  <c:v>3461.20336914063</c:v>
                </c:pt>
                <c:pt idx="272">
                  <c:v>3565.83056640625</c:v>
                </c:pt>
                <c:pt idx="273">
                  <c:v>3672.85595703125</c:v>
                </c:pt>
                <c:pt idx="274">
                  <c:v>3781.12182617188</c:v>
                </c:pt>
                <c:pt idx="275">
                  <c:v>3892.77734375</c:v>
                </c:pt>
                <c:pt idx="276">
                  <c:v>4009.29321289063</c:v>
                </c:pt>
                <c:pt idx="277">
                  <c:v>4135.998046875</c:v>
                </c:pt>
                <c:pt idx="278">
                  <c:v>4217.95068359375</c:v>
                </c:pt>
                <c:pt idx="279">
                  <c:v>4326.17333984375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C3-4205-87C8-DED24A1C28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5948400"/>
        <c:axId val="405949056"/>
      </c:lineChart>
      <c:catAx>
        <c:axId val="405948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\ h: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949056"/>
        <c:crosses val="autoZero"/>
        <c:auto val="0"/>
        <c:lblAlgn val="ctr"/>
        <c:lblOffset val="100"/>
        <c:tickMarkSkip val="10"/>
        <c:noMultiLvlLbl val="0"/>
      </c:catAx>
      <c:valAx>
        <c:axId val="40594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Wind</a:t>
                </a:r>
                <a:r>
                  <a:rPr lang="en-US" baseline="0"/>
                  <a:t> Output (MW)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94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323713004589081E-2"/>
          <c:y val="2.8924537822604179E-2"/>
          <c:w val="0.91867858171463013"/>
          <c:h val="0.82677102088928223"/>
        </c:manualLayout>
      </c:layout>
      <c:stockChart>
        <c:ser>
          <c:idx val="0"/>
          <c:order val="0"/>
          <c:tx>
            <c:strRef>
              <c:f>Sheet1!$B$1</c:f>
              <c:strCache>
                <c:ptCount val="1"/>
                <c:pt idx="0">
                  <c:v>High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Coal</c:v>
                </c:pt>
                <c:pt idx="1">
                  <c:v>Wind</c:v>
                </c:pt>
                <c:pt idx="2">
                  <c:v>Gas</c:v>
                </c:pt>
                <c:pt idx="3">
                  <c:v>Nuclear</c:v>
                </c:pt>
                <c:pt idx="4">
                  <c:v>Hydro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0.68799999999999994</c:v>
                </c:pt>
                <c:pt idx="1">
                  <c:v>0.627</c:v>
                </c:pt>
                <c:pt idx="2">
                  <c:v>0.50700000000000001</c:v>
                </c:pt>
                <c:pt idx="3">
                  <c:v>9.9000000000000005E-2</c:v>
                </c:pt>
                <c:pt idx="4">
                  <c:v>9.2999999999999999E-2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AF-42FC-9604-94AEE5C107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Coal</c:v>
                </c:pt>
                <c:pt idx="1">
                  <c:v>Wind</c:v>
                </c:pt>
                <c:pt idx="2">
                  <c:v>Gas</c:v>
                </c:pt>
                <c:pt idx="3">
                  <c:v>Nuclear</c:v>
                </c:pt>
                <c:pt idx="4">
                  <c:v>Hydro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0.14099999999999999</c:v>
                </c:pt>
                <c:pt idx="1">
                  <c:v>4.0000000000000001E-3</c:v>
                </c:pt>
                <c:pt idx="2">
                  <c:v>6.2E-2</c:v>
                </c:pt>
                <c:pt idx="3">
                  <c:v>2.5999999999999999E-2</c:v>
                </c:pt>
                <c:pt idx="4">
                  <c:v>1.2E-2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AF-42FC-9604-94AEE5C107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ot"/>
            <c:size val="3"/>
            <c:spPr>
              <a:solidFill>
                <a:schemeClr val="accent3"/>
              </a:solidFill>
              <a:ln w="111125" cap="flat">
                <a:solidFill>
                  <a:schemeClr val="accent3"/>
                </a:solidFill>
                <a:bevel/>
              </a:ln>
              <a:effectLst/>
            </c:spPr>
          </c:marker>
          <c:dLbls>
            <c:spPr>
              <a:solidFill>
                <a:schemeClr val="accent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 smtId="4294967295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Coal</c:v>
                </c:pt>
                <c:pt idx="1">
                  <c:v>Wind</c:v>
                </c:pt>
                <c:pt idx="2">
                  <c:v>Gas</c:v>
                </c:pt>
                <c:pt idx="3">
                  <c:v>Nuclear</c:v>
                </c:pt>
                <c:pt idx="4">
                  <c:v>Hydro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0.42399999999999999</c:v>
                </c:pt>
                <c:pt idx="1">
                  <c:v>0.23499999999999999</c:v>
                </c:pt>
                <c:pt idx="2">
                  <c:v>0.23400000000000001</c:v>
                </c:pt>
                <c:pt idx="3">
                  <c:v>5.3999999999999999E-2</c:v>
                </c:pt>
                <c:pt idx="4">
                  <c:v>4.8000000000000001E-2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AF-42FC-9604-94AEE5C10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152400" cap="flat" cmpd="sng" algn="ctr">
              <a:solidFill>
                <a:srgbClr val="0070C0"/>
              </a:solidFill>
              <a:round/>
            </a:ln>
            <a:effectLst/>
          </c:spPr>
        </c:hiLowLines>
        <c:axId val="530795560"/>
        <c:axId val="530798184"/>
      </c:stockChart>
      <c:catAx>
        <c:axId val="530795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798184"/>
        <c:crosses val="autoZero"/>
        <c:auto val="0"/>
        <c:lblAlgn val="ctr"/>
        <c:lblOffset val="100"/>
        <c:noMultiLvlLbl val="0"/>
      </c:catAx>
      <c:valAx>
        <c:axId val="530798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795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txPr>
          <a:bodyPr/>
          <a:lstStyle/>
          <a:p>
            <a:pPr>
              <a:defRPr smtId="4294967295">
                <a:solidFill>
                  <a:schemeClr val="accent3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65021437406539917"/>
          <c:y val="0.31175455451011658"/>
          <c:w val="0.11063376814126968"/>
          <c:h val="4.6236012130975723E-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  <a:effectLst/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  <a:effectLst/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  <a:effectLst/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effectLst/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  <a:effectLst/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  <a:effectLst/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  <a:effectLst/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  <a:effectLst/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  <a:effectLst/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  <a:effectLst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  <a:effectLst/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  <a:effectLst/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  <a:effectLst/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  <a:effectLst/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  <a:effectLst/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  <a:effectLst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  <a:effectLst/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  <a:effectLst/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24EADC-3E86-430F-A927-26A7E5F04C62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D8D980-B934-4E6A-A5D3-F5C4251474C8}" type="parTrans" cxnId="{636CD959-C34A-4371-93FE-89FA897D8981}">
      <dgm:prSet/>
      <dgm:spPr/>
      <dgm:t>
        <a:bodyPr/>
        <a:lstStyle/>
        <a:p>
          <a:endParaRPr lang="en-US"/>
        </a:p>
      </dgm:t>
    </dgm:pt>
    <dgm:pt modelId="{371298E8-2784-4AD0-BED2-DE5DF4EF1DF0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b="1"/>
            <a:t>NDVER to DVER Conversion</a:t>
          </a:r>
        </a:p>
      </dgm:t>
    </dgm:pt>
    <dgm:pt modelId="{3F95D314-4ED7-4BF8-BAA7-611C240AF249}" type="parTrans" cxnId="{3AC6A321-12E4-4E0A-A1DC-DDF77958F1A7}">
      <dgm:prSet/>
      <dgm:spPr/>
      <dgm:t>
        <a:bodyPr/>
        <a:lstStyle/>
        <a:p>
          <a:endParaRPr lang="en-US"/>
        </a:p>
      </dgm:t>
    </dgm:pt>
    <dgm:pt modelId="{F23F457C-F41C-4F06-B954-E28F1D90EC15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200"/>
            <a:t>~7900 MW of Non-Dispatchable Variable Energy Resources</a:t>
          </a:r>
        </a:p>
      </dgm:t>
    </dgm:pt>
    <dgm:pt modelId="{ED7AD5EF-D96D-4E2B-BEDB-908344B67876}" type="sibTrans" cxnId="{3AC6A321-12E4-4E0A-A1DC-DDF77958F1A7}">
      <dgm:prSet/>
      <dgm:spPr/>
      <dgm:t>
        <a:bodyPr/>
        <a:lstStyle/>
        <a:p>
          <a:endParaRPr lang="en-US"/>
        </a:p>
      </dgm:t>
    </dgm:pt>
    <dgm:pt modelId="{C6BD0B36-33A3-4FEE-A7C0-462C3BEBD777}" type="parTrans" cxnId="{EB41D9D9-AA55-4C51-BE42-CB9C58675E18}">
      <dgm:prSet/>
      <dgm:spPr/>
      <dgm:t>
        <a:bodyPr/>
        <a:lstStyle/>
        <a:p>
          <a:endParaRPr lang="en-US"/>
        </a:p>
      </dgm:t>
    </dgm:pt>
    <dgm:pt modelId="{DF178DDD-DD8A-41D5-9CC4-12F140D91559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200"/>
            <a:t>SPP’s only mechanism to control NDVER output is through out-of-market actions</a:t>
          </a:r>
        </a:p>
      </dgm:t>
    </dgm:pt>
    <dgm:pt modelId="{FC8C8AC0-DD0D-40FC-8335-B64C2B4A08AB}" type="sibTrans" cxnId="{EB41D9D9-AA55-4C51-BE42-CB9C58675E18}">
      <dgm:prSet/>
      <dgm:spPr/>
      <dgm:t>
        <a:bodyPr/>
        <a:lstStyle/>
        <a:p>
          <a:endParaRPr lang="en-US"/>
        </a:p>
      </dgm:t>
    </dgm:pt>
    <dgm:pt modelId="{42DA3BCD-97FE-425A-BD40-C9A5D014AB27}" type="parTrans" cxnId="{E20AD247-7933-44C3-BBD2-710C3D8F5FD2}">
      <dgm:prSet/>
      <dgm:spPr/>
      <dgm:t>
        <a:bodyPr/>
        <a:lstStyle/>
        <a:p>
          <a:endParaRPr lang="en-US"/>
        </a:p>
      </dgm:t>
    </dgm:pt>
    <dgm:pt modelId="{23E060BA-FA01-4236-B35A-816FBEB7C14F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200"/>
            <a:t>Conversion results in increased reliability and market efficiencies</a:t>
          </a:r>
        </a:p>
      </dgm:t>
    </dgm:pt>
    <dgm:pt modelId="{DE48292B-704B-4BDD-995B-3D3AFB8A5A26}" type="sibTrans" cxnId="{E20AD247-7933-44C3-BBD2-710C3D8F5FD2}">
      <dgm:prSet/>
      <dgm:spPr/>
      <dgm:t>
        <a:bodyPr/>
        <a:lstStyle/>
        <a:p>
          <a:endParaRPr lang="en-US"/>
        </a:p>
      </dgm:t>
    </dgm:pt>
    <dgm:pt modelId="{D59D947C-16F8-4562-9814-EDC4F7995633}" type="sibTrans" cxnId="{636CD959-C34A-4371-93FE-89FA897D8981}">
      <dgm:prSet/>
      <dgm:spPr/>
      <dgm:t>
        <a:bodyPr/>
        <a:lstStyle/>
        <a:p>
          <a:endParaRPr lang="en-US"/>
        </a:p>
      </dgm:t>
    </dgm:pt>
    <dgm:pt modelId="{91B90C94-F7D2-46C2-9A78-FFB8D2BB2FE9}" type="parTrans" cxnId="{ACA8C3B8-CD9B-4A20-ACE1-9B17928A145B}">
      <dgm:prSet/>
      <dgm:spPr/>
      <dgm:t>
        <a:bodyPr/>
        <a:lstStyle/>
        <a:p>
          <a:endParaRPr lang="en-US"/>
        </a:p>
      </dgm:t>
    </dgm:pt>
    <dgm:pt modelId="{71238683-AFD5-4FF4-A042-0FB0ACE074C3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b="1" dirty="0"/>
            <a:t>FERC Order 841</a:t>
          </a:r>
        </a:p>
      </dgm:t>
    </dgm:pt>
    <dgm:pt modelId="{F1E20028-0FC4-426A-BAB3-120C518301F0}" type="parTrans" cxnId="{2C6A2DCC-B849-4B5D-920B-AB8847EE6BA2}">
      <dgm:prSet/>
      <dgm:spPr/>
      <dgm:t>
        <a:bodyPr/>
        <a:lstStyle/>
        <a:p>
          <a:endParaRPr lang="en-US"/>
        </a:p>
      </dgm:t>
    </dgm:pt>
    <dgm:pt modelId="{4C03A618-D512-4AB7-BE46-60D121905CDC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200" dirty="0"/>
            <a:t>Incorporates participation model for storage in SPP’s markets</a:t>
          </a:r>
          <a:endParaRPr lang="en-US" sz="500" dirty="0"/>
        </a:p>
      </dgm:t>
    </dgm:pt>
    <dgm:pt modelId="{1BD5B07F-8CF2-4321-B1A5-A1BF8ED954EF}" type="sibTrans" cxnId="{2C6A2DCC-B849-4B5D-920B-AB8847EE6BA2}">
      <dgm:prSet/>
      <dgm:spPr/>
      <dgm:t>
        <a:bodyPr/>
        <a:lstStyle/>
        <a:p>
          <a:endParaRPr lang="en-US"/>
        </a:p>
      </dgm:t>
    </dgm:pt>
    <dgm:pt modelId="{7CA17A54-2FC7-4AD3-AD80-E334DA23F6F5}" type="parTrans" cxnId="{9E4BA8D0-ED8E-4202-BA3C-4A810310BEF6}">
      <dgm:prSet/>
      <dgm:spPr/>
      <dgm:t>
        <a:bodyPr/>
        <a:lstStyle/>
        <a:p>
          <a:endParaRPr lang="en-US"/>
        </a:p>
      </dgm:t>
    </dgm:pt>
    <dgm:pt modelId="{D4F9598B-FA95-4413-B31B-719DB7E65557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200" dirty="0"/>
            <a:t>Allows SPP’s market to send dispatch signals to both inject and withdraw energy from the grid</a:t>
          </a:r>
          <a:endParaRPr lang="en-US" sz="500" dirty="0"/>
        </a:p>
      </dgm:t>
    </dgm:pt>
    <dgm:pt modelId="{B2754A42-94BD-47C9-9CA7-5A0E374502DE}" type="sibTrans" cxnId="{9E4BA8D0-ED8E-4202-BA3C-4A810310BEF6}">
      <dgm:prSet/>
      <dgm:spPr/>
      <dgm:t>
        <a:bodyPr/>
        <a:lstStyle/>
        <a:p>
          <a:endParaRPr lang="en-US"/>
        </a:p>
      </dgm:t>
    </dgm:pt>
    <dgm:pt modelId="{F5307937-8A20-4B94-98A0-E6FC7D545CFD}" type="parTrans" cxnId="{3DCACD8E-3ADE-4AC0-A68F-D3252D39745F}">
      <dgm:prSet/>
      <dgm:spPr/>
      <dgm:t>
        <a:bodyPr/>
        <a:lstStyle/>
        <a:p>
          <a:endParaRPr lang="en-US"/>
        </a:p>
      </dgm:t>
    </dgm:pt>
    <dgm:pt modelId="{2D27823D-0B5D-4557-BAFC-54ABEBDE62C7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200" dirty="0"/>
            <a:t>Future enhancements could allow SPP to optimize the state of charge for storage using the participation model</a:t>
          </a:r>
        </a:p>
      </dgm:t>
    </dgm:pt>
    <dgm:pt modelId="{50EFEF93-172A-4EB4-9E78-D51752F6F160}" type="sibTrans" cxnId="{3DCACD8E-3ADE-4AC0-A68F-D3252D39745F}">
      <dgm:prSet/>
      <dgm:spPr/>
      <dgm:t>
        <a:bodyPr/>
        <a:lstStyle/>
        <a:p>
          <a:endParaRPr lang="en-US"/>
        </a:p>
      </dgm:t>
    </dgm:pt>
    <dgm:pt modelId="{4B8DAB3A-2CFF-451B-9297-9782FB7BDE6B}" type="sibTrans" cxnId="{ACA8C3B8-CD9B-4A20-ACE1-9B17928A145B}">
      <dgm:prSet/>
      <dgm:spPr/>
      <dgm:t>
        <a:bodyPr/>
        <a:lstStyle/>
        <a:p>
          <a:endParaRPr lang="en-US"/>
        </a:p>
      </dgm:t>
    </dgm:pt>
    <dgm:pt modelId="{1208CA2A-CBEA-4E4C-8464-CD80068AC802}" type="parTrans" cxnId="{CE633E76-75D9-46B1-8DDD-D7AF163F59F7}">
      <dgm:prSet/>
      <dgm:spPr/>
      <dgm:t>
        <a:bodyPr/>
        <a:lstStyle/>
        <a:p>
          <a:endParaRPr lang="en-US"/>
        </a:p>
      </dgm:t>
    </dgm:pt>
    <dgm:pt modelId="{AD809A2C-692D-4F19-97BC-505483323DBC}">
      <dgm:prSet phldrT="[Text]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b="1" dirty="0"/>
            <a:t>Ramping Capability Product</a:t>
          </a:r>
        </a:p>
      </dgm:t>
    </dgm:pt>
    <dgm:pt modelId="{4840C5AB-74B5-4DDF-AB21-BE0689F2CE21}" type="parTrans" cxnId="{76DDA3D1-50FC-4C48-9223-52E17B5D5A17}">
      <dgm:prSet/>
      <dgm:spPr/>
      <dgm:t>
        <a:bodyPr/>
        <a:lstStyle/>
        <a:p>
          <a:endParaRPr lang="en-US"/>
        </a:p>
      </dgm:t>
    </dgm:pt>
    <dgm:pt modelId="{B46B82DE-C102-4734-AEE5-632C990C7E72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200" dirty="0"/>
            <a:t>New market products (Up and Down) that helps ensure SPP has enough </a:t>
          </a:r>
          <a:r>
            <a:rPr lang="en-US" sz="1200" dirty="0" err="1"/>
            <a:t>rampable</a:t>
          </a:r>
          <a:r>
            <a:rPr lang="en-US" sz="1200" dirty="0"/>
            <a:t> capacity to address net load variations</a:t>
          </a:r>
        </a:p>
      </dgm:t>
    </dgm:pt>
    <dgm:pt modelId="{918A2AF6-8F1B-4C8B-9E2B-27CA5FA8839D}" type="sibTrans" cxnId="{76DDA3D1-50FC-4C48-9223-52E17B5D5A17}">
      <dgm:prSet/>
      <dgm:spPr/>
      <dgm:t>
        <a:bodyPr/>
        <a:lstStyle/>
        <a:p>
          <a:endParaRPr lang="en-US"/>
        </a:p>
      </dgm:t>
    </dgm:pt>
    <dgm:pt modelId="{47625A2F-2DB5-459F-9648-259F1CC2C62A}" type="parTrans" cxnId="{9EDEBD93-B4AF-4E0B-83BE-CBE9D08E1DCE}">
      <dgm:prSet/>
      <dgm:spPr/>
      <dgm:t>
        <a:bodyPr/>
        <a:lstStyle/>
        <a:p>
          <a:endParaRPr lang="en-US"/>
        </a:p>
      </dgm:t>
    </dgm:pt>
    <dgm:pt modelId="{C30006A2-D291-4917-8810-496EE23A3A99}">
      <dgm:prSet phldrT="[Text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200" dirty="0"/>
            <a:t>Systematically pre-position resources with ramp capability to manage net load variations and uncertainties while providing transparent price signals to incent resource flexibility</a:t>
          </a:r>
        </a:p>
      </dgm:t>
    </dgm:pt>
    <dgm:pt modelId="{9827E083-5EE7-4273-A47B-1E67C9384171}" type="sibTrans" cxnId="{9EDEBD93-B4AF-4E0B-83BE-CBE9D08E1DCE}">
      <dgm:prSet/>
      <dgm:spPr/>
      <dgm:t>
        <a:bodyPr/>
        <a:lstStyle/>
        <a:p>
          <a:endParaRPr lang="en-US"/>
        </a:p>
      </dgm:t>
    </dgm:pt>
    <dgm:pt modelId="{4627609A-68CD-4494-AD7B-54214A0251AE}" type="sibTrans" cxnId="{CE633E76-75D9-46B1-8DDD-D7AF163F59F7}">
      <dgm:prSet/>
      <dgm:spPr/>
      <dgm:t>
        <a:bodyPr/>
        <a:lstStyle/>
        <a:p>
          <a:endParaRPr lang="en-US"/>
        </a:p>
      </dgm:t>
    </dgm:pt>
    <dgm:pt modelId="{749DC8F3-CAEB-4BCF-B8B3-C9FF99B89F62}" type="pres">
      <dgm:prSet presAssocID="{C224EADC-3E86-430F-A927-26A7E5F04C62}" presName="Name0" presStyleCnt="0">
        <dgm:presLayoutVars>
          <dgm:dir/>
          <dgm:animLvl val="lvl"/>
          <dgm:resizeHandles val="exact"/>
        </dgm:presLayoutVars>
      </dgm:prSet>
      <dgm:spPr/>
    </dgm:pt>
    <dgm:pt modelId="{84FF38AA-0B80-493C-9788-5C03913DD15B}" type="pres">
      <dgm:prSet presAssocID="{371298E8-2784-4AD0-BED2-DE5DF4EF1DF0}" presName="composite" presStyleCnt="0"/>
      <dgm:spPr/>
    </dgm:pt>
    <dgm:pt modelId="{E357C1D4-5D77-48EB-9545-5C113013C2A2}" type="pres">
      <dgm:prSet presAssocID="{371298E8-2784-4AD0-BED2-DE5DF4EF1DF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492EBF5-A6BE-42AA-B062-B8AFA57ED4B8}" type="pres">
      <dgm:prSet presAssocID="{371298E8-2784-4AD0-BED2-DE5DF4EF1DF0}" presName="desTx" presStyleLbl="alignAccFollowNode1" presStyleIdx="0" presStyleCnt="3" custLinFactNeighborY="-1024">
        <dgm:presLayoutVars>
          <dgm:bulletEnabled val="1"/>
        </dgm:presLayoutVars>
      </dgm:prSet>
      <dgm:spPr/>
    </dgm:pt>
    <dgm:pt modelId="{D8558D6B-8B91-4648-8EA4-94A7A518FA00}" type="pres">
      <dgm:prSet presAssocID="{D59D947C-16F8-4562-9814-EDC4F7995633}" presName="space" presStyleCnt="0"/>
      <dgm:spPr/>
    </dgm:pt>
    <dgm:pt modelId="{D29B5E82-2C5A-4B91-8602-81EE9F88A9AD}" type="pres">
      <dgm:prSet presAssocID="{71238683-AFD5-4FF4-A042-0FB0ACE074C3}" presName="composite" presStyleCnt="0"/>
      <dgm:spPr/>
    </dgm:pt>
    <dgm:pt modelId="{5BB16BE6-7F13-4F3A-9118-0FB2117C1C28}" type="pres">
      <dgm:prSet presAssocID="{71238683-AFD5-4FF4-A042-0FB0ACE074C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6838BB9-A015-4FF1-90FA-EE43F9FAD151}" type="pres">
      <dgm:prSet presAssocID="{71238683-AFD5-4FF4-A042-0FB0ACE074C3}" presName="desTx" presStyleLbl="alignAccFollowNode1" presStyleIdx="1" presStyleCnt="3">
        <dgm:presLayoutVars>
          <dgm:bulletEnabled val="1"/>
        </dgm:presLayoutVars>
      </dgm:prSet>
      <dgm:spPr/>
    </dgm:pt>
    <dgm:pt modelId="{E1F530BE-E1A5-4D56-889C-490F8A03D801}" type="pres">
      <dgm:prSet presAssocID="{4B8DAB3A-2CFF-451B-9297-9782FB7BDE6B}" presName="space" presStyleCnt="0"/>
      <dgm:spPr/>
    </dgm:pt>
    <dgm:pt modelId="{176DD184-EB42-4118-ACEF-5D25914FB31A}" type="pres">
      <dgm:prSet presAssocID="{AD809A2C-692D-4F19-97BC-505483323DBC}" presName="composite" presStyleCnt="0"/>
      <dgm:spPr/>
    </dgm:pt>
    <dgm:pt modelId="{9C9BD83E-2B45-4D19-B522-64D72C5AACBC}" type="pres">
      <dgm:prSet presAssocID="{AD809A2C-692D-4F19-97BC-505483323DB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E5ADD40-2DFA-4C74-8607-EDDE2E5EA804}" type="pres">
      <dgm:prSet presAssocID="{AD809A2C-692D-4F19-97BC-505483323DB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A84AB18-763A-4F2C-9FE7-BB2A4A8E767E}" type="presOf" srcId="{D4F9598B-FA95-4413-B31B-719DB7E65557}" destId="{06838BB9-A015-4FF1-90FA-EE43F9FAD151}" srcOrd="0" destOrd="1" presId="urn:microsoft.com/office/officeart/2005/8/layout/hList1"/>
    <dgm:cxn modelId="{3AC6A321-12E4-4E0A-A1DC-DDF77958F1A7}" srcId="{371298E8-2784-4AD0-BED2-DE5DF4EF1DF0}" destId="{F23F457C-F41C-4F06-B954-E28F1D90EC15}" srcOrd="0" destOrd="0" parTransId="{3F95D314-4ED7-4BF8-BAA7-611C240AF249}" sibTransId="{ED7AD5EF-D96D-4E2B-BEDB-908344B67876}"/>
    <dgm:cxn modelId="{2E3D592A-CC44-4DCA-8294-036C0061049E}" type="presOf" srcId="{371298E8-2784-4AD0-BED2-DE5DF4EF1DF0}" destId="{E357C1D4-5D77-48EB-9545-5C113013C2A2}" srcOrd="0" destOrd="0" presId="urn:microsoft.com/office/officeart/2005/8/layout/hList1"/>
    <dgm:cxn modelId="{F85F3C3F-6C0F-448B-A727-027B1E466EF7}" type="presOf" srcId="{F23F457C-F41C-4F06-B954-E28F1D90EC15}" destId="{C492EBF5-A6BE-42AA-B062-B8AFA57ED4B8}" srcOrd="0" destOrd="0" presId="urn:microsoft.com/office/officeart/2005/8/layout/hList1"/>
    <dgm:cxn modelId="{E20AD247-7933-44C3-BBD2-710C3D8F5FD2}" srcId="{371298E8-2784-4AD0-BED2-DE5DF4EF1DF0}" destId="{23E060BA-FA01-4236-B35A-816FBEB7C14F}" srcOrd="2" destOrd="0" parTransId="{42DA3BCD-97FE-425A-BD40-C9A5D014AB27}" sibTransId="{DE48292B-704B-4BDD-995B-3D3AFB8A5A26}"/>
    <dgm:cxn modelId="{C3844152-F4C1-4081-A64B-DE1DB0E600E5}" type="presOf" srcId="{C30006A2-D291-4917-8810-496EE23A3A99}" destId="{CE5ADD40-2DFA-4C74-8607-EDDE2E5EA804}" srcOrd="0" destOrd="1" presId="urn:microsoft.com/office/officeart/2005/8/layout/hList1"/>
    <dgm:cxn modelId="{0BC19A57-1655-4758-85B8-C987B1D85CA5}" type="presOf" srcId="{DF178DDD-DD8A-41D5-9CC4-12F140D91559}" destId="{C492EBF5-A6BE-42AA-B062-B8AFA57ED4B8}" srcOrd="0" destOrd="1" presId="urn:microsoft.com/office/officeart/2005/8/layout/hList1"/>
    <dgm:cxn modelId="{636CD959-C34A-4371-93FE-89FA897D8981}" srcId="{C224EADC-3E86-430F-A927-26A7E5F04C62}" destId="{371298E8-2784-4AD0-BED2-DE5DF4EF1DF0}" srcOrd="0" destOrd="0" parTransId="{2BD8D980-B934-4E6A-A5D3-F5C4251474C8}" sibTransId="{D59D947C-16F8-4562-9814-EDC4F7995633}"/>
    <dgm:cxn modelId="{B297AC6A-B899-4CB8-92B2-387D79862CB3}" type="presOf" srcId="{71238683-AFD5-4FF4-A042-0FB0ACE074C3}" destId="{5BB16BE6-7F13-4F3A-9118-0FB2117C1C28}" srcOrd="0" destOrd="0" presId="urn:microsoft.com/office/officeart/2005/8/layout/hList1"/>
    <dgm:cxn modelId="{F5A17174-51DE-4623-B5B1-B61DA01C5AF9}" type="presOf" srcId="{4C03A618-D512-4AB7-BE46-60D121905CDC}" destId="{06838BB9-A015-4FF1-90FA-EE43F9FAD151}" srcOrd="0" destOrd="0" presId="urn:microsoft.com/office/officeart/2005/8/layout/hList1"/>
    <dgm:cxn modelId="{CE633E76-75D9-46B1-8DDD-D7AF163F59F7}" srcId="{C224EADC-3E86-430F-A927-26A7E5F04C62}" destId="{AD809A2C-692D-4F19-97BC-505483323DBC}" srcOrd="2" destOrd="0" parTransId="{1208CA2A-CBEA-4E4C-8464-CD80068AC802}" sibTransId="{4627609A-68CD-4494-AD7B-54214A0251AE}"/>
    <dgm:cxn modelId="{9710A582-FB7C-4AEF-9EC0-0469EDE6CBFF}" type="presOf" srcId="{AD809A2C-692D-4F19-97BC-505483323DBC}" destId="{9C9BD83E-2B45-4D19-B522-64D72C5AACBC}" srcOrd="0" destOrd="0" presId="urn:microsoft.com/office/officeart/2005/8/layout/hList1"/>
    <dgm:cxn modelId="{9136CF8B-DAE4-40F3-9D9E-F97751CEF059}" type="presOf" srcId="{C224EADC-3E86-430F-A927-26A7E5F04C62}" destId="{749DC8F3-CAEB-4BCF-B8B3-C9FF99B89F62}" srcOrd="0" destOrd="0" presId="urn:microsoft.com/office/officeart/2005/8/layout/hList1"/>
    <dgm:cxn modelId="{3DCACD8E-3ADE-4AC0-A68F-D3252D39745F}" srcId="{71238683-AFD5-4FF4-A042-0FB0ACE074C3}" destId="{2D27823D-0B5D-4557-BAFC-54ABEBDE62C7}" srcOrd="2" destOrd="0" parTransId="{F5307937-8A20-4B94-98A0-E6FC7D545CFD}" sibTransId="{50EFEF93-172A-4EB4-9E78-D51752F6F160}"/>
    <dgm:cxn modelId="{9EDEBD93-B4AF-4E0B-83BE-CBE9D08E1DCE}" srcId="{AD809A2C-692D-4F19-97BC-505483323DBC}" destId="{C30006A2-D291-4917-8810-496EE23A3A99}" srcOrd="1" destOrd="0" parTransId="{47625A2F-2DB5-459F-9648-259F1CC2C62A}" sibTransId="{9827E083-5EE7-4273-A47B-1E67C9384171}"/>
    <dgm:cxn modelId="{BBB4E79A-727F-401B-A03E-E7DCF44EF621}" type="presOf" srcId="{2D27823D-0B5D-4557-BAFC-54ABEBDE62C7}" destId="{06838BB9-A015-4FF1-90FA-EE43F9FAD151}" srcOrd="0" destOrd="2" presId="urn:microsoft.com/office/officeart/2005/8/layout/hList1"/>
    <dgm:cxn modelId="{5F84779C-1C9C-4308-8578-C023370449D1}" type="presOf" srcId="{23E060BA-FA01-4236-B35A-816FBEB7C14F}" destId="{C492EBF5-A6BE-42AA-B062-B8AFA57ED4B8}" srcOrd="0" destOrd="2" presId="urn:microsoft.com/office/officeart/2005/8/layout/hList1"/>
    <dgm:cxn modelId="{ACA8C3B8-CD9B-4A20-ACE1-9B17928A145B}" srcId="{C224EADC-3E86-430F-A927-26A7E5F04C62}" destId="{71238683-AFD5-4FF4-A042-0FB0ACE074C3}" srcOrd="1" destOrd="0" parTransId="{91B90C94-F7D2-46C2-9A78-FFB8D2BB2FE9}" sibTransId="{4B8DAB3A-2CFF-451B-9297-9782FB7BDE6B}"/>
    <dgm:cxn modelId="{4B4377BE-0859-47B3-AB4C-57AC1CC9230F}" type="presOf" srcId="{B46B82DE-C102-4734-AEE5-632C990C7E72}" destId="{CE5ADD40-2DFA-4C74-8607-EDDE2E5EA804}" srcOrd="0" destOrd="0" presId="urn:microsoft.com/office/officeart/2005/8/layout/hList1"/>
    <dgm:cxn modelId="{2C6A2DCC-B849-4B5D-920B-AB8847EE6BA2}" srcId="{71238683-AFD5-4FF4-A042-0FB0ACE074C3}" destId="{4C03A618-D512-4AB7-BE46-60D121905CDC}" srcOrd="0" destOrd="0" parTransId="{F1E20028-0FC4-426A-BAB3-120C518301F0}" sibTransId="{1BD5B07F-8CF2-4321-B1A5-A1BF8ED954EF}"/>
    <dgm:cxn modelId="{9E4BA8D0-ED8E-4202-BA3C-4A810310BEF6}" srcId="{71238683-AFD5-4FF4-A042-0FB0ACE074C3}" destId="{D4F9598B-FA95-4413-B31B-719DB7E65557}" srcOrd="1" destOrd="0" parTransId="{7CA17A54-2FC7-4AD3-AD80-E334DA23F6F5}" sibTransId="{B2754A42-94BD-47C9-9CA7-5A0E374502DE}"/>
    <dgm:cxn modelId="{76DDA3D1-50FC-4C48-9223-52E17B5D5A17}" srcId="{AD809A2C-692D-4F19-97BC-505483323DBC}" destId="{B46B82DE-C102-4734-AEE5-632C990C7E72}" srcOrd="0" destOrd="0" parTransId="{4840C5AB-74B5-4DDF-AB21-BE0689F2CE21}" sibTransId="{918A2AF6-8F1B-4C8B-9E2B-27CA5FA8839D}"/>
    <dgm:cxn modelId="{EB41D9D9-AA55-4C51-BE42-CB9C58675E18}" srcId="{371298E8-2784-4AD0-BED2-DE5DF4EF1DF0}" destId="{DF178DDD-DD8A-41D5-9CC4-12F140D91559}" srcOrd="1" destOrd="0" parTransId="{C6BD0B36-33A3-4FEE-A7C0-462C3BEBD777}" sibTransId="{FC8C8AC0-DD0D-40FC-8335-B64C2B4A08AB}"/>
    <dgm:cxn modelId="{472891E1-9A8F-4060-82A5-FFFCDC7C2634}" type="presParOf" srcId="{749DC8F3-CAEB-4BCF-B8B3-C9FF99B89F62}" destId="{84FF38AA-0B80-493C-9788-5C03913DD15B}" srcOrd="0" destOrd="0" presId="urn:microsoft.com/office/officeart/2005/8/layout/hList1"/>
    <dgm:cxn modelId="{24D53F8C-2927-42C2-88A1-3E3F6BF3482A}" type="presParOf" srcId="{84FF38AA-0B80-493C-9788-5C03913DD15B}" destId="{E357C1D4-5D77-48EB-9545-5C113013C2A2}" srcOrd="0" destOrd="0" presId="urn:microsoft.com/office/officeart/2005/8/layout/hList1"/>
    <dgm:cxn modelId="{CF9DE12C-2FD0-4881-BD55-833935F65B44}" type="presParOf" srcId="{84FF38AA-0B80-493C-9788-5C03913DD15B}" destId="{C492EBF5-A6BE-42AA-B062-B8AFA57ED4B8}" srcOrd="1" destOrd="0" presId="urn:microsoft.com/office/officeart/2005/8/layout/hList1"/>
    <dgm:cxn modelId="{A832E287-D806-4C5D-BB0D-3F938736F43F}" type="presParOf" srcId="{749DC8F3-CAEB-4BCF-B8B3-C9FF99B89F62}" destId="{D8558D6B-8B91-4648-8EA4-94A7A518FA00}" srcOrd="1" destOrd="0" presId="urn:microsoft.com/office/officeart/2005/8/layout/hList1"/>
    <dgm:cxn modelId="{9F034481-9DA0-4DCB-8D48-546509BC8337}" type="presParOf" srcId="{749DC8F3-CAEB-4BCF-B8B3-C9FF99B89F62}" destId="{D29B5E82-2C5A-4B91-8602-81EE9F88A9AD}" srcOrd="2" destOrd="0" presId="urn:microsoft.com/office/officeart/2005/8/layout/hList1"/>
    <dgm:cxn modelId="{8226CA30-A422-4DD6-8057-B87C62E2941B}" type="presParOf" srcId="{D29B5E82-2C5A-4B91-8602-81EE9F88A9AD}" destId="{5BB16BE6-7F13-4F3A-9118-0FB2117C1C28}" srcOrd="0" destOrd="0" presId="urn:microsoft.com/office/officeart/2005/8/layout/hList1"/>
    <dgm:cxn modelId="{19B7D6C5-1845-4669-84F7-25CB284251F3}" type="presParOf" srcId="{D29B5E82-2C5A-4B91-8602-81EE9F88A9AD}" destId="{06838BB9-A015-4FF1-90FA-EE43F9FAD151}" srcOrd="1" destOrd="0" presId="urn:microsoft.com/office/officeart/2005/8/layout/hList1"/>
    <dgm:cxn modelId="{588ECD0D-AC93-4264-A51B-D15052E276E1}" type="presParOf" srcId="{749DC8F3-CAEB-4BCF-B8B3-C9FF99B89F62}" destId="{E1F530BE-E1A5-4D56-889C-490F8A03D801}" srcOrd="3" destOrd="0" presId="urn:microsoft.com/office/officeart/2005/8/layout/hList1"/>
    <dgm:cxn modelId="{4670E923-53DA-4E4F-8D41-E8B7C766B634}" type="presParOf" srcId="{749DC8F3-CAEB-4BCF-B8B3-C9FF99B89F62}" destId="{176DD184-EB42-4118-ACEF-5D25914FB31A}" srcOrd="4" destOrd="0" presId="urn:microsoft.com/office/officeart/2005/8/layout/hList1"/>
    <dgm:cxn modelId="{392F89E4-CFF6-4BCC-A0AA-C2E796E9C1E1}" type="presParOf" srcId="{176DD184-EB42-4118-ACEF-5D25914FB31A}" destId="{9C9BD83E-2B45-4D19-B522-64D72C5AACBC}" srcOrd="0" destOrd="0" presId="urn:microsoft.com/office/officeart/2005/8/layout/hList1"/>
    <dgm:cxn modelId="{8A60A0D4-F185-4561-B17C-BA55C6C487BD}" type="presParOf" srcId="{176DD184-EB42-4118-ACEF-5D25914FB31A}" destId="{CE5ADD40-2DFA-4C74-8607-EDDE2E5EA804}" srcOrd="1" destOrd="0" presId="urn:microsoft.com/office/officeart/2005/8/layout/hList1"/>
  </dgm:cxnLst>
  <dgm:bg>
    <a:solidFill>
      <a:schemeClr val="bg1"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main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24EADC-3E86-430F-A927-26A7E5F04C62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D8D980-B934-4E6A-A5D3-F5C4251474C8}" type="parTrans" cxnId="{FC4E9C03-7716-42AC-84E2-6A6E32BBD29E}">
      <dgm:prSet/>
      <dgm:spPr/>
      <dgm:t>
        <a:bodyPr/>
        <a:lstStyle/>
        <a:p>
          <a:endParaRPr lang="en-US"/>
        </a:p>
      </dgm:t>
    </dgm:pt>
    <dgm:pt modelId="{371298E8-2784-4AD0-BED2-DE5DF4EF1DF0}">
      <dgm:prSet phldrT="[Text]" custT="1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sz="1200" b="1"/>
            <a:t>Regulation Up Market for VERS</a:t>
          </a:r>
        </a:p>
      </dgm:t>
    </dgm:pt>
    <dgm:pt modelId="{3F95D314-4ED7-4BF8-BAA7-611C240AF249}" type="parTrans" cxnId="{9AB41744-3506-48AB-BD2E-0A188B532841}">
      <dgm:prSet/>
      <dgm:spPr/>
      <dgm:t>
        <a:bodyPr/>
        <a:lstStyle/>
        <a:p>
          <a:endParaRPr lang="en-US"/>
        </a:p>
      </dgm:t>
    </dgm:pt>
    <dgm:pt modelId="{F23F457C-F41C-4F06-B954-E28F1D90EC15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dirty="0"/>
            <a:t>VERs precluded from participating in ‘Up’ products, except for Energy, because of fuel source uncertainty</a:t>
          </a:r>
        </a:p>
      </dgm:t>
    </dgm:pt>
    <dgm:pt modelId="{ED7AD5EF-D96D-4E2B-BEDB-908344B67876}" type="sibTrans" cxnId="{9AB41744-3506-48AB-BD2E-0A188B532841}">
      <dgm:prSet/>
      <dgm:spPr/>
      <dgm:t>
        <a:bodyPr/>
        <a:lstStyle/>
        <a:p>
          <a:endParaRPr lang="en-US"/>
        </a:p>
      </dgm:t>
    </dgm:pt>
    <dgm:pt modelId="{C6BD0B36-33A3-4FEE-A7C0-462C3BEBD777}" type="parTrans" cxnId="{CD516A85-2556-497F-B0AB-908A064F2637}">
      <dgm:prSet/>
      <dgm:spPr/>
      <dgm:t>
        <a:bodyPr/>
        <a:lstStyle/>
        <a:p>
          <a:endParaRPr lang="en-US"/>
        </a:p>
      </dgm:t>
    </dgm:pt>
    <dgm:pt modelId="{DF178DDD-DD8A-41D5-9CC4-12F140D91559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dirty="0"/>
            <a:t>Allows for additional competition in the regulation up product</a:t>
          </a:r>
        </a:p>
      </dgm:t>
    </dgm:pt>
    <dgm:pt modelId="{FC8C8AC0-DD0D-40FC-8335-B64C2B4A08AB}" type="sibTrans" cxnId="{CD516A85-2556-497F-B0AB-908A064F2637}">
      <dgm:prSet/>
      <dgm:spPr/>
      <dgm:t>
        <a:bodyPr/>
        <a:lstStyle/>
        <a:p>
          <a:endParaRPr lang="en-US"/>
        </a:p>
      </dgm:t>
    </dgm:pt>
    <dgm:pt modelId="{73EFA4C3-9635-4582-A1FE-0196E58EA5C7}" type="parTrans" cxnId="{E87FB915-2A10-4734-9A2E-4ABD0A05C297}">
      <dgm:prSet/>
      <dgm:spPr/>
      <dgm:t>
        <a:bodyPr/>
        <a:lstStyle/>
        <a:p>
          <a:endParaRPr lang="en-US"/>
        </a:p>
      </dgm:t>
    </dgm:pt>
    <dgm:pt modelId="{0F38A059-E52B-444C-ADFF-BB10D54971B2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/>
            <a:t>Addresses potential scenarios where grid is primarily renewable</a:t>
          </a:r>
        </a:p>
      </dgm:t>
    </dgm:pt>
    <dgm:pt modelId="{CB8B6FE1-397D-41E2-A02A-70DED9D70863}" type="sibTrans" cxnId="{E87FB915-2A10-4734-9A2E-4ABD0A05C297}">
      <dgm:prSet/>
      <dgm:spPr/>
      <dgm:t>
        <a:bodyPr/>
        <a:lstStyle/>
        <a:p>
          <a:endParaRPr lang="en-US"/>
        </a:p>
      </dgm:t>
    </dgm:pt>
    <dgm:pt modelId="{D59D947C-16F8-4562-9814-EDC4F7995633}" type="sibTrans" cxnId="{FC4E9C03-7716-42AC-84E2-6A6E32BBD29E}">
      <dgm:prSet/>
      <dgm:spPr/>
      <dgm:t>
        <a:bodyPr/>
        <a:lstStyle/>
        <a:p>
          <a:endParaRPr lang="en-US"/>
        </a:p>
      </dgm:t>
    </dgm:pt>
    <dgm:pt modelId="{91B90C94-F7D2-46C2-9A78-FFB8D2BB2FE9}" type="parTrans" cxnId="{AF5C551E-555A-4AEC-B7B4-5F9DDD565E5B}">
      <dgm:prSet/>
      <dgm:spPr/>
      <dgm:t>
        <a:bodyPr/>
        <a:lstStyle/>
        <a:p>
          <a:endParaRPr lang="en-US"/>
        </a:p>
      </dgm:t>
    </dgm:pt>
    <dgm:pt modelId="{71238683-AFD5-4FF4-A042-0FB0ACE074C3}">
      <dgm:prSet phldrT="[Text]" custT="1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sz="1200" b="1" dirty="0"/>
            <a:t>Enhanced VER Data for Forecasting</a:t>
          </a:r>
        </a:p>
      </dgm:t>
    </dgm:pt>
    <dgm:pt modelId="{F1E20028-0FC4-426A-BAB3-120C518301F0}" type="parTrans" cxnId="{BC7065C4-9C55-4163-B9F7-85414316EE5A}">
      <dgm:prSet/>
      <dgm:spPr/>
      <dgm:t>
        <a:bodyPr/>
        <a:lstStyle/>
        <a:p>
          <a:endParaRPr lang="en-US"/>
        </a:p>
      </dgm:t>
    </dgm:pt>
    <dgm:pt modelId="{4C03A618-D512-4AB7-BE46-60D121905CDC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dirty="0"/>
            <a:t>Individual wind turbine location data</a:t>
          </a:r>
        </a:p>
      </dgm:t>
    </dgm:pt>
    <dgm:pt modelId="{1BD5B07F-8CF2-4321-B1A5-A1BF8ED954EF}" type="sibTrans" cxnId="{BC7065C4-9C55-4163-B9F7-85414316EE5A}">
      <dgm:prSet/>
      <dgm:spPr/>
      <dgm:t>
        <a:bodyPr/>
        <a:lstStyle/>
        <a:p>
          <a:endParaRPr lang="en-US"/>
        </a:p>
      </dgm:t>
    </dgm:pt>
    <dgm:pt modelId="{4B8DAB3A-2CFF-451B-9297-9782FB7BDE6B}" type="sibTrans" cxnId="{AF5C551E-555A-4AEC-B7B4-5F9DDD565E5B}">
      <dgm:prSet/>
      <dgm:spPr/>
      <dgm:t>
        <a:bodyPr/>
        <a:lstStyle/>
        <a:p>
          <a:endParaRPr lang="en-US"/>
        </a:p>
      </dgm:t>
    </dgm:pt>
    <dgm:pt modelId="{1208CA2A-CBEA-4E4C-8464-CD80068AC802}" type="parTrans" cxnId="{379CCA6E-4087-4BAE-9FF0-55EDAD6B6D40}">
      <dgm:prSet/>
      <dgm:spPr/>
      <dgm:t>
        <a:bodyPr/>
        <a:lstStyle/>
        <a:p>
          <a:endParaRPr lang="en-US"/>
        </a:p>
      </dgm:t>
    </dgm:pt>
    <dgm:pt modelId="{AD809A2C-692D-4F19-97BC-505483323DBC}">
      <dgm:prSet phldrT="[Text]" custT="1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r>
            <a:rPr lang="en-US" sz="1200" b="1"/>
            <a:t>Fast Start Resources</a:t>
          </a:r>
        </a:p>
      </dgm:t>
    </dgm:pt>
    <dgm:pt modelId="{4840C5AB-74B5-4DDF-AB21-BE0689F2CE21}" type="parTrans" cxnId="{BE88F833-230C-444B-903F-0ED9B59DEE79}">
      <dgm:prSet/>
      <dgm:spPr/>
      <dgm:t>
        <a:bodyPr/>
        <a:lstStyle/>
        <a:p>
          <a:endParaRPr lang="en-US"/>
        </a:p>
      </dgm:t>
    </dgm:pt>
    <dgm:pt modelId="{B46B82DE-C102-4734-AEE5-632C990C7E72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dirty="0"/>
            <a:t>FERC 206 proceeding</a:t>
          </a:r>
        </a:p>
      </dgm:t>
    </dgm:pt>
    <dgm:pt modelId="{918A2AF6-8F1B-4C8B-9E2B-27CA5FA8839D}" type="sibTrans" cxnId="{BE88F833-230C-444B-903F-0ED9B59DEE79}">
      <dgm:prSet/>
      <dgm:spPr/>
      <dgm:t>
        <a:bodyPr/>
        <a:lstStyle/>
        <a:p>
          <a:endParaRPr lang="en-US"/>
        </a:p>
      </dgm:t>
    </dgm:pt>
    <dgm:pt modelId="{4B23666C-50ED-4CD9-86AD-F22E1A43E262}" type="parTrans" cxnId="{90BA9035-9D25-448E-8FC1-D94B0C104403}">
      <dgm:prSet/>
      <dgm:spPr/>
      <dgm:t>
        <a:bodyPr/>
        <a:lstStyle/>
        <a:p>
          <a:endParaRPr lang="en-US"/>
        </a:p>
      </dgm:t>
    </dgm:pt>
    <dgm:pt modelId="{7A1B74C7-6117-423F-8B6B-A3BA625E2D33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dirty="0"/>
            <a:t>Future enhancement could allow commitment of Fast Start Resources in Real-Time Balancing Market</a:t>
          </a:r>
        </a:p>
      </dgm:t>
    </dgm:pt>
    <dgm:pt modelId="{756F1935-BECD-423E-94B9-416C47AE7B2B}" type="sibTrans" cxnId="{90BA9035-9D25-448E-8FC1-D94B0C104403}">
      <dgm:prSet/>
      <dgm:spPr/>
      <dgm:t>
        <a:bodyPr/>
        <a:lstStyle/>
        <a:p>
          <a:endParaRPr lang="en-US"/>
        </a:p>
      </dgm:t>
    </dgm:pt>
    <dgm:pt modelId="{4627609A-68CD-4494-AD7B-54214A0251AE}" type="sibTrans" cxnId="{379CCA6E-4087-4BAE-9FF0-55EDAD6B6D40}">
      <dgm:prSet/>
      <dgm:spPr/>
      <dgm:t>
        <a:bodyPr/>
        <a:lstStyle/>
        <a:p>
          <a:endParaRPr lang="en-US"/>
        </a:p>
      </dgm:t>
    </dgm:pt>
    <dgm:pt modelId="{D334D082-E412-484B-902D-6DAAEA81E525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dirty="0"/>
            <a:t>Requires the commitment costs of Fast Start Resources to be included in LMP</a:t>
          </a:r>
        </a:p>
      </dgm:t>
    </dgm:pt>
    <dgm:pt modelId="{B9EA7F24-B1E3-4F57-A032-79CC34F8CBF6}" type="parTrans" cxnId="{522001DE-9F62-4CD0-9538-ACD8637A7B2B}">
      <dgm:prSet/>
      <dgm:spPr/>
      <dgm:t>
        <a:bodyPr/>
        <a:lstStyle/>
        <a:p>
          <a:endParaRPr lang="en-US"/>
        </a:p>
      </dgm:t>
    </dgm:pt>
    <dgm:pt modelId="{F665829B-1FBE-4E3E-AFDC-22F619AF027A}" type="sibTrans" cxnId="{522001DE-9F62-4CD0-9538-ACD8637A7B2B}">
      <dgm:prSet/>
      <dgm:spPr/>
      <dgm:t>
        <a:bodyPr/>
        <a:lstStyle/>
        <a:p>
          <a:endParaRPr lang="en-US"/>
        </a:p>
      </dgm:t>
    </dgm:pt>
    <dgm:pt modelId="{1968CA33-00DF-4F7F-9CE4-750BA6EFA7A1}">
      <dgm:prSet/>
      <dgm:spPr/>
      <dgm:t>
        <a:bodyPr/>
        <a:lstStyle/>
        <a:p>
          <a:r>
            <a:rPr lang="en-US"/>
            <a:t>Mid-point and corner location data for solar farms</a:t>
          </a:r>
          <a:endParaRPr lang="en-US" dirty="0"/>
        </a:p>
      </dgm:t>
    </dgm:pt>
    <dgm:pt modelId="{5806EF3C-50A9-4F9E-AF08-A03E796D175B}" type="parTrans" cxnId="{ED908C64-2504-403F-826B-EB8EE301B454}">
      <dgm:prSet/>
      <dgm:spPr/>
      <dgm:t>
        <a:bodyPr/>
        <a:lstStyle/>
        <a:p>
          <a:endParaRPr lang="en-US"/>
        </a:p>
      </dgm:t>
    </dgm:pt>
    <dgm:pt modelId="{47667272-3C30-41D0-A334-3DC9D96EAFED}" type="sibTrans" cxnId="{ED908C64-2504-403F-826B-EB8EE301B454}">
      <dgm:prSet/>
      <dgm:spPr/>
      <dgm:t>
        <a:bodyPr/>
        <a:lstStyle/>
        <a:p>
          <a:endParaRPr lang="en-US"/>
        </a:p>
      </dgm:t>
    </dgm:pt>
    <dgm:pt modelId="{D11DDF34-B1C9-430B-A8FC-4F2EC459EEEE}">
      <dgm:prSet/>
      <dgm:spPr/>
      <dgm:t>
        <a:bodyPr/>
        <a:lstStyle/>
        <a:p>
          <a:r>
            <a:rPr lang="en-US"/>
            <a:t>Inverter technology and controls information</a:t>
          </a:r>
          <a:endParaRPr lang="en-US" dirty="0"/>
        </a:p>
      </dgm:t>
    </dgm:pt>
    <dgm:pt modelId="{5806469F-5531-468F-99F1-E08F26A491CF}" type="parTrans" cxnId="{7479051A-1DD9-4A58-AE54-5ED987011D95}">
      <dgm:prSet/>
      <dgm:spPr/>
      <dgm:t>
        <a:bodyPr/>
        <a:lstStyle/>
        <a:p>
          <a:endParaRPr lang="en-US"/>
        </a:p>
      </dgm:t>
    </dgm:pt>
    <dgm:pt modelId="{863F8B7E-88A6-4482-9CD4-CBDCACFDF1D1}" type="sibTrans" cxnId="{7479051A-1DD9-4A58-AE54-5ED987011D95}">
      <dgm:prSet/>
      <dgm:spPr/>
      <dgm:t>
        <a:bodyPr/>
        <a:lstStyle/>
        <a:p>
          <a:endParaRPr lang="en-US"/>
        </a:p>
      </dgm:t>
    </dgm:pt>
    <dgm:pt modelId="{D108E8A6-268D-4A12-9488-8537BBF011F2}">
      <dgm:prSet/>
      <dgm:spPr/>
      <dgm:t>
        <a:bodyPr/>
        <a:lstStyle/>
        <a:p>
          <a:r>
            <a:rPr lang="en-US" dirty="0"/>
            <a:t>Improved forecasting of VERs results in better unit commitment and dispatch, lower production costs, and increased reliability</a:t>
          </a:r>
        </a:p>
      </dgm:t>
    </dgm:pt>
    <dgm:pt modelId="{1CCB4AF9-425D-4BF0-AB0A-D13130722C3D}" type="parTrans" cxnId="{E06956F4-A731-42DD-85D9-EE36284C1273}">
      <dgm:prSet/>
      <dgm:spPr/>
      <dgm:t>
        <a:bodyPr/>
        <a:lstStyle/>
        <a:p>
          <a:endParaRPr lang="en-US"/>
        </a:p>
      </dgm:t>
    </dgm:pt>
    <dgm:pt modelId="{E9346EEF-8401-40B9-BD15-DABDA0DAE2F0}" type="sibTrans" cxnId="{E06956F4-A731-42DD-85D9-EE36284C1273}">
      <dgm:prSet/>
      <dgm:spPr/>
      <dgm:t>
        <a:bodyPr/>
        <a:lstStyle/>
        <a:p>
          <a:endParaRPr lang="en-US"/>
        </a:p>
      </dgm:t>
    </dgm:pt>
    <dgm:pt modelId="{749DC8F3-CAEB-4BCF-B8B3-C9FF99B89F62}" type="pres">
      <dgm:prSet presAssocID="{C224EADC-3E86-430F-A927-26A7E5F04C62}" presName="Name0" presStyleCnt="0">
        <dgm:presLayoutVars>
          <dgm:dir/>
          <dgm:animLvl val="lvl"/>
          <dgm:resizeHandles val="exact"/>
        </dgm:presLayoutVars>
      </dgm:prSet>
      <dgm:spPr/>
    </dgm:pt>
    <dgm:pt modelId="{84FF38AA-0B80-493C-9788-5C03913DD15B}" type="pres">
      <dgm:prSet presAssocID="{371298E8-2784-4AD0-BED2-DE5DF4EF1DF0}" presName="composite" presStyleCnt="0"/>
      <dgm:spPr/>
    </dgm:pt>
    <dgm:pt modelId="{E357C1D4-5D77-48EB-9545-5C113013C2A2}" type="pres">
      <dgm:prSet presAssocID="{371298E8-2784-4AD0-BED2-DE5DF4EF1DF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492EBF5-A6BE-42AA-B062-B8AFA57ED4B8}" type="pres">
      <dgm:prSet presAssocID="{371298E8-2784-4AD0-BED2-DE5DF4EF1DF0}" presName="desTx" presStyleLbl="alignAccFollowNode1" presStyleIdx="0" presStyleCnt="3">
        <dgm:presLayoutVars>
          <dgm:bulletEnabled val="1"/>
        </dgm:presLayoutVars>
      </dgm:prSet>
      <dgm:spPr/>
    </dgm:pt>
    <dgm:pt modelId="{D8558D6B-8B91-4648-8EA4-94A7A518FA00}" type="pres">
      <dgm:prSet presAssocID="{D59D947C-16F8-4562-9814-EDC4F7995633}" presName="space" presStyleCnt="0"/>
      <dgm:spPr/>
    </dgm:pt>
    <dgm:pt modelId="{D29B5E82-2C5A-4B91-8602-81EE9F88A9AD}" type="pres">
      <dgm:prSet presAssocID="{71238683-AFD5-4FF4-A042-0FB0ACE074C3}" presName="composite" presStyleCnt="0"/>
      <dgm:spPr/>
    </dgm:pt>
    <dgm:pt modelId="{5BB16BE6-7F13-4F3A-9118-0FB2117C1C28}" type="pres">
      <dgm:prSet presAssocID="{71238683-AFD5-4FF4-A042-0FB0ACE074C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6838BB9-A015-4FF1-90FA-EE43F9FAD151}" type="pres">
      <dgm:prSet presAssocID="{71238683-AFD5-4FF4-A042-0FB0ACE074C3}" presName="desTx" presStyleLbl="alignAccFollowNode1" presStyleIdx="1" presStyleCnt="3">
        <dgm:presLayoutVars>
          <dgm:bulletEnabled val="1"/>
        </dgm:presLayoutVars>
      </dgm:prSet>
      <dgm:spPr/>
    </dgm:pt>
    <dgm:pt modelId="{E1F530BE-E1A5-4D56-889C-490F8A03D801}" type="pres">
      <dgm:prSet presAssocID="{4B8DAB3A-2CFF-451B-9297-9782FB7BDE6B}" presName="space" presStyleCnt="0"/>
      <dgm:spPr/>
    </dgm:pt>
    <dgm:pt modelId="{176DD184-EB42-4118-ACEF-5D25914FB31A}" type="pres">
      <dgm:prSet presAssocID="{AD809A2C-692D-4F19-97BC-505483323DBC}" presName="composite" presStyleCnt="0"/>
      <dgm:spPr/>
    </dgm:pt>
    <dgm:pt modelId="{9C9BD83E-2B45-4D19-B522-64D72C5AACBC}" type="pres">
      <dgm:prSet presAssocID="{AD809A2C-692D-4F19-97BC-505483323DB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E5ADD40-2DFA-4C74-8607-EDDE2E5EA804}" type="pres">
      <dgm:prSet presAssocID="{AD809A2C-692D-4F19-97BC-505483323DB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C4E9C03-7716-42AC-84E2-6A6E32BBD29E}" srcId="{C224EADC-3E86-430F-A927-26A7E5F04C62}" destId="{371298E8-2784-4AD0-BED2-DE5DF4EF1DF0}" srcOrd="0" destOrd="0" parTransId="{2BD8D980-B934-4E6A-A5D3-F5C4251474C8}" sibTransId="{D59D947C-16F8-4562-9814-EDC4F7995633}"/>
    <dgm:cxn modelId="{E390840C-51CE-43BD-89E2-530C25E46199}" type="presOf" srcId="{D334D082-E412-484B-902D-6DAAEA81E525}" destId="{CE5ADD40-2DFA-4C74-8607-EDDE2E5EA804}" srcOrd="0" destOrd="1" presId="urn:microsoft.com/office/officeart/2005/8/layout/hList1"/>
    <dgm:cxn modelId="{38453812-A6BE-4F50-B98B-F7CE9B45FEF0}" type="presOf" srcId="{B46B82DE-C102-4734-AEE5-632C990C7E72}" destId="{CE5ADD40-2DFA-4C74-8607-EDDE2E5EA804}" srcOrd="0" destOrd="0" presId="urn:microsoft.com/office/officeart/2005/8/layout/hList1"/>
    <dgm:cxn modelId="{E87FB915-2A10-4734-9A2E-4ABD0A05C297}" srcId="{371298E8-2784-4AD0-BED2-DE5DF4EF1DF0}" destId="{0F38A059-E52B-444C-ADFF-BB10D54971B2}" srcOrd="2" destOrd="0" parTransId="{73EFA4C3-9635-4582-A1FE-0196E58EA5C7}" sibTransId="{CB8B6FE1-397D-41E2-A02A-70DED9D70863}"/>
    <dgm:cxn modelId="{7479051A-1DD9-4A58-AE54-5ED987011D95}" srcId="{71238683-AFD5-4FF4-A042-0FB0ACE074C3}" destId="{D11DDF34-B1C9-430B-A8FC-4F2EC459EEEE}" srcOrd="2" destOrd="0" parTransId="{5806469F-5531-468F-99F1-E08F26A491CF}" sibTransId="{863F8B7E-88A6-4482-9CD4-CBDCACFDF1D1}"/>
    <dgm:cxn modelId="{AF5C551E-555A-4AEC-B7B4-5F9DDD565E5B}" srcId="{C224EADC-3E86-430F-A927-26A7E5F04C62}" destId="{71238683-AFD5-4FF4-A042-0FB0ACE074C3}" srcOrd="1" destOrd="0" parTransId="{91B90C94-F7D2-46C2-9A78-FFB8D2BB2FE9}" sibTransId="{4B8DAB3A-2CFF-451B-9297-9782FB7BDE6B}"/>
    <dgm:cxn modelId="{8C6F4D22-0512-4037-94C6-0FBD08BE3CF6}" type="presOf" srcId="{F23F457C-F41C-4F06-B954-E28F1D90EC15}" destId="{C492EBF5-A6BE-42AA-B062-B8AFA57ED4B8}" srcOrd="0" destOrd="0" presId="urn:microsoft.com/office/officeart/2005/8/layout/hList1"/>
    <dgm:cxn modelId="{BE88F833-230C-444B-903F-0ED9B59DEE79}" srcId="{AD809A2C-692D-4F19-97BC-505483323DBC}" destId="{B46B82DE-C102-4734-AEE5-632C990C7E72}" srcOrd="0" destOrd="0" parTransId="{4840C5AB-74B5-4DDF-AB21-BE0689F2CE21}" sibTransId="{918A2AF6-8F1B-4C8B-9E2B-27CA5FA8839D}"/>
    <dgm:cxn modelId="{90BA9035-9D25-448E-8FC1-D94B0C104403}" srcId="{AD809A2C-692D-4F19-97BC-505483323DBC}" destId="{7A1B74C7-6117-423F-8B6B-A3BA625E2D33}" srcOrd="2" destOrd="0" parTransId="{4B23666C-50ED-4CD9-86AD-F22E1A43E262}" sibTransId="{756F1935-BECD-423E-94B9-416C47AE7B2B}"/>
    <dgm:cxn modelId="{CCD6F33F-FCA4-4A2B-97E2-76FB5C29C6C3}" type="presOf" srcId="{AD809A2C-692D-4F19-97BC-505483323DBC}" destId="{9C9BD83E-2B45-4D19-B522-64D72C5AACBC}" srcOrd="0" destOrd="0" presId="urn:microsoft.com/office/officeart/2005/8/layout/hList1"/>
    <dgm:cxn modelId="{9AB41744-3506-48AB-BD2E-0A188B532841}" srcId="{371298E8-2784-4AD0-BED2-DE5DF4EF1DF0}" destId="{F23F457C-F41C-4F06-B954-E28F1D90EC15}" srcOrd="0" destOrd="0" parTransId="{3F95D314-4ED7-4BF8-BAA7-611C240AF249}" sibTransId="{ED7AD5EF-D96D-4E2B-BEDB-908344B67876}"/>
    <dgm:cxn modelId="{5BA17F4F-214E-4AF9-A77A-35CBEBBC1629}" type="presOf" srcId="{4C03A618-D512-4AB7-BE46-60D121905CDC}" destId="{06838BB9-A015-4FF1-90FA-EE43F9FAD151}" srcOrd="0" destOrd="0" presId="urn:microsoft.com/office/officeart/2005/8/layout/hList1"/>
    <dgm:cxn modelId="{05BA5254-CA85-42EE-AC00-D8205F988807}" type="presOf" srcId="{DF178DDD-DD8A-41D5-9CC4-12F140D91559}" destId="{C492EBF5-A6BE-42AA-B062-B8AFA57ED4B8}" srcOrd="0" destOrd="1" presId="urn:microsoft.com/office/officeart/2005/8/layout/hList1"/>
    <dgm:cxn modelId="{8E9D2362-541A-4710-BEE0-BE68DC30DC4A}" type="presOf" srcId="{D108E8A6-268D-4A12-9488-8537BBF011F2}" destId="{06838BB9-A015-4FF1-90FA-EE43F9FAD151}" srcOrd="0" destOrd="3" presId="urn:microsoft.com/office/officeart/2005/8/layout/hList1"/>
    <dgm:cxn modelId="{ED908C64-2504-403F-826B-EB8EE301B454}" srcId="{71238683-AFD5-4FF4-A042-0FB0ACE074C3}" destId="{1968CA33-00DF-4F7F-9CE4-750BA6EFA7A1}" srcOrd="1" destOrd="0" parTransId="{5806EF3C-50A9-4F9E-AF08-A03E796D175B}" sibTransId="{47667272-3C30-41D0-A334-3DC9D96EAFED}"/>
    <dgm:cxn modelId="{379CCA6E-4087-4BAE-9FF0-55EDAD6B6D40}" srcId="{C224EADC-3E86-430F-A927-26A7E5F04C62}" destId="{AD809A2C-692D-4F19-97BC-505483323DBC}" srcOrd="2" destOrd="0" parTransId="{1208CA2A-CBEA-4E4C-8464-CD80068AC802}" sibTransId="{4627609A-68CD-4494-AD7B-54214A0251AE}"/>
    <dgm:cxn modelId="{2AF8877B-DCBA-4A8B-B106-FCDBB2EE0C60}" type="presOf" srcId="{1968CA33-00DF-4F7F-9CE4-750BA6EFA7A1}" destId="{06838BB9-A015-4FF1-90FA-EE43F9FAD151}" srcOrd="0" destOrd="1" presId="urn:microsoft.com/office/officeart/2005/8/layout/hList1"/>
    <dgm:cxn modelId="{CD516A85-2556-497F-B0AB-908A064F2637}" srcId="{371298E8-2784-4AD0-BED2-DE5DF4EF1DF0}" destId="{DF178DDD-DD8A-41D5-9CC4-12F140D91559}" srcOrd="1" destOrd="0" parTransId="{C6BD0B36-33A3-4FEE-A7C0-462C3BEBD777}" sibTransId="{FC8C8AC0-DD0D-40FC-8335-B64C2B4A08AB}"/>
    <dgm:cxn modelId="{5B752AAD-D62B-4636-A273-A4245D8A5863}" type="presOf" srcId="{0F38A059-E52B-444C-ADFF-BB10D54971B2}" destId="{C492EBF5-A6BE-42AA-B062-B8AFA57ED4B8}" srcOrd="0" destOrd="2" presId="urn:microsoft.com/office/officeart/2005/8/layout/hList1"/>
    <dgm:cxn modelId="{89A34DBA-24B1-4D80-A5C0-F9D664CDCE34}" type="presOf" srcId="{C224EADC-3E86-430F-A927-26A7E5F04C62}" destId="{749DC8F3-CAEB-4BCF-B8B3-C9FF99B89F62}" srcOrd="0" destOrd="0" presId="urn:microsoft.com/office/officeart/2005/8/layout/hList1"/>
    <dgm:cxn modelId="{6B7279BF-D59A-4AF8-9142-C1028E875BFD}" type="presOf" srcId="{71238683-AFD5-4FF4-A042-0FB0ACE074C3}" destId="{5BB16BE6-7F13-4F3A-9118-0FB2117C1C28}" srcOrd="0" destOrd="0" presId="urn:microsoft.com/office/officeart/2005/8/layout/hList1"/>
    <dgm:cxn modelId="{BC7065C4-9C55-4163-B9F7-85414316EE5A}" srcId="{71238683-AFD5-4FF4-A042-0FB0ACE074C3}" destId="{4C03A618-D512-4AB7-BE46-60D121905CDC}" srcOrd="0" destOrd="0" parTransId="{F1E20028-0FC4-426A-BAB3-120C518301F0}" sibTransId="{1BD5B07F-8CF2-4321-B1A5-A1BF8ED954EF}"/>
    <dgm:cxn modelId="{522001DE-9F62-4CD0-9538-ACD8637A7B2B}" srcId="{AD809A2C-692D-4F19-97BC-505483323DBC}" destId="{D334D082-E412-484B-902D-6DAAEA81E525}" srcOrd="1" destOrd="0" parTransId="{B9EA7F24-B1E3-4F57-A032-79CC34F8CBF6}" sibTransId="{F665829B-1FBE-4E3E-AFDC-22F619AF027A}"/>
    <dgm:cxn modelId="{E4A933DE-0C2F-45C6-A0A8-C61A8C0E0999}" type="presOf" srcId="{D11DDF34-B1C9-430B-A8FC-4F2EC459EEEE}" destId="{06838BB9-A015-4FF1-90FA-EE43F9FAD151}" srcOrd="0" destOrd="2" presId="urn:microsoft.com/office/officeart/2005/8/layout/hList1"/>
    <dgm:cxn modelId="{C84537F2-95F0-41D9-9D59-606DEDAFF6B7}" type="presOf" srcId="{7A1B74C7-6117-423F-8B6B-A3BA625E2D33}" destId="{CE5ADD40-2DFA-4C74-8607-EDDE2E5EA804}" srcOrd="0" destOrd="2" presId="urn:microsoft.com/office/officeart/2005/8/layout/hList1"/>
    <dgm:cxn modelId="{E06956F4-A731-42DD-85D9-EE36284C1273}" srcId="{71238683-AFD5-4FF4-A042-0FB0ACE074C3}" destId="{D108E8A6-268D-4A12-9488-8537BBF011F2}" srcOrd="3" destOrd="0" parTransId="{1CCB4AF9-425D-4BF0-AB0A-D13130722C3D}" sibTransId="{E9346EEF-8401-40B9-BD15-DABDA0DAE2F0}"/>
    <dgm:cxn modelId="{F7B3E0FF-52CF-4686-BD71-0B3C71C4EA5B}" type="presOf" srcId="{371298E8-2784-4AD0-BED2-DE5DF4EF1DF0}" destId="{E357C1D4-5D77-48EB-9545-5C113013C2A2}" srcOrd="0" destOrd="0" presId="urn:microsoft.com/office/officeart/2005/8/layout/hList1"/>
    <dgm:cxn modelId="{9C12D12B-6CFA-4EEB-9687-03EA0CA34480}" type="presParOf" srcId="{749DC8F3-CAEB-4BCF-B8B3-C9FF99B89F62}" destId="{84FF38AA-0B80-493C-9788-5C03913DD15B}" srcOrd="0" destOrd="0" presId="urn:microsoft.com/office/officeart/2005/8/layout/hList1"/>
    <dgm:cxn modelId="{036937B1-3663-4B8C-9243-2DDED1B53E16}" type="presParOf" srcId="{84FF38AA-0B80-493C-9788-5C03913DD15B}" destId="{E357C1D4-5D77-48EB-9545-5C113013C2A2}" srcOrd="0" destOrd="0" presId="urn:microsoft.com/office/officeart/2005/8/layout/hList1"/>
    <dgm:cxn modelId="{9EDA62EC-9F4A-45B6-B467-7FA33E8BD59E}" type="presParOf" srcId="{84FF38AA-0B80-493C-9788-5C03913DD15B}" destId="{C492EBF5-A6BE-42AA-B062-B8AFA57ED4B8}" srcOrd="1" destOrd="0" presId="urn:microsoft.com/office/officeart/2005/8/layout/hList1"/>
    <dgm:cxn modelId="{F335862C-069D-4576-9C65-673FEC75C548}" type="presParOf" srcId="{749DC8F3-CAEB-4BCF-B8B3-C9FF99B89F62}" destId="{D8558D6B-8B91-4648-8EA4-94A7A518FA00}" srcOrd="1" destOrd="0" presId="urn:microsoft.com/office/officeart/2005/8/layout/hList1"/>
    <dgm:cxn modelId="{8FB53846-3E99-4E0A-814F-3A28D2096503}" type="presParOf" srcId="{749DC8F3-CAEB-4BCF-B8B3-C9FF99B89F62}" destId="{D29B5E82-2C5A-4B91-8602-81EE9F88A9AD}" srcOrd="2" destOrd="0" presId="urn:microsoft.com/office/officeart/2005/8/layout/hList1"/>
    <dgm:cxn modelId="{84F0ED9D-3308-4896-991C-F96CA7D5AAAA}" type="presParOf" srcId="{D29B5E82-2C5A-4B91-8602-81EE9F88A9AD}" destId="{5BB16BE6-7F13-4F3A-9118-0FB2117C1C28}" srcOrd="0" destOrd="0" presId="urn:microsoft.com/office/officeart/2005/8/layout/hList1"/>
    <dgm:cxn modelId="{8DF7A31C-29F0-4FEA-9F71-A38A9556701B}" type="presParOf" srcId="{D29B5E82-2C5A-4B91-8602-81EE9F88A9AD}" destId="{06838BB9-A015-4FF1-90FA-EE43F9FAD151}" srcOrd="1" destOrd="0" presId="urn:microsoft.com/office/officeart/2005/8/layout/hList1"/>
    <dgm:cxn modelId="{960F5A7E-58EA-4C3C-8FFD-9614805375B9}" type="presParOf" srcId="{749DC8F3-CAEB-4BCF-B8B3-C9FF99B89F62}" destId="{E1F530BE-E1A5-4D56-889C-490F8A03D801}" srcOrd="3" destOrd="0" presId="urn:microsoft.com/office/officeart/2005/8/layout/hList1"/>
    <dgm:cxn modelId="{0E48AFFC-13DC-4EE0-A882-25241F286192}" type="presParOf" srcId="{749DC8F3-CAEB-4BCF-B8B3-C9FF99B89F62}" destId="{176DD184-EB42-4118-ACEF-5D25914FB31A}" srcOrd="4" destOrd="0" presId="urn:microsoft.com/office/officeart/2005/8/layout/hList1"/>
    <dgm:cxn modelId="{FABDB36B-235F-470F-9232-B1F7E78131A1}" type="presParOf" srcId="{176DD184-EB42-4118-ACEF-5D25914FB31A}" destId="{9C9BD83E-2B45-4D19-B522-64D72C5AACBC}" srcOrd="0" destOrd="0" presId="urn:microsoft.com/office/officeart/2005/8/layout/hList1"/>
    <dgm:cxn modelId="{A127794C-8D57-4921-ABB6-149589F56E0F}" type="presParOf" srcId="{176DD184-EB42-4118-ACEF-5D25914FB31A}" destId="{CE5ADD40-2DFA-4C74-8607-EDDE2E5EA8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main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7C1D4-5D77-48EB-9545-5C113013C2A2}">
      <dsp:nvSpPr>
        <dsp:cNvPr id="0" name=""/>
        <dsp:cNvSpPr/>
      </dsp:nvSpPr>
      <dsp:spPr>
        <a:xfrm>
          <a:off x="3419" y="23434"/>
          <a:ext cx="3333936" cy="1004638"/>
        </a:xfrm>
        <a:prstGeom prst="rect">
          <a:avLst/>
        </a:prstGeom>
        <a:solidFill>
          <a:schemeClr val="accent2">
            <a:lumMod val="50000"/>
          </a:schemeClr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NDVER to DVER Conversion</a:t>
          </a:r>
        </a:p>
      </dsp:txBody>
      <dsp:txXfrm>
        <a:off x="3419" y="23434"/>
        <a:ext cx="3333936" cy="1004638"/>
      </dsp:txXfrm>
    </dsp:sp>
    <dsp:sp modelId="{C492EBF5-A6BE-42AA-B062-B8AFA57ED4B8}">
      <dsp:nvSpPr>
        <dsp:cNvPr id="0" name=""/>
        <dsp:cNvSpPr/>
      </dsp:nvSpPr>
      <dsp:spPr>
        <a:xfrm>
          <a:off x="3419" y="1010750"/>
          <a:ext cx="3333936" cy="1691692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~7900 MW of Non-Dispatchable Variable Energy Resources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SPP’s only mechanism to control NDVER output is through out-of-market actions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Conversion results in increased reliability and market efficiencies</a:t>
          </a:r>
        </a:p>
      </dsp:txBody>
      <dsp:txXfrm>
        <a:off x="3419" y="1010750"/>
        <a:ext cx="3333936" cy="1691692"/>
      </dsp:txXfrm>
    </dsp:sp>
    <dsp:sp modelId="{5BB16BE6-7F13-4F3A-9118-0FB2117C1C28}">
      <dsp:nvSpPr>
        <dsp:cNvPr id="0" name=""/>
        <dsp:cNvSpPr/>
      </dsp:nvSpPr>
      <dsp:spPr>
        <a:xfrm>
          <a:off x="3804107" y="23434"/>
          <a:ext cx="3333936" cy="1004638"/>
        </a:xfrm>
        <a:prstGeom prst="rect">
          <a:avLst/>
        </a:prstGeom>
        <a:solidFill>
          <a:schemeClr val="accent2">
            <a:lumMod val="50000"/>
          </a:schemeClr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FERC Order 841</a:t>
          </a:r>
        </a:p>
      </dsp:txBody>
      <dsp:txXfrm>
        <a:off x="3804107" y="23434"/>
        <a:ext cx="3333936" cy="1004638"/>
      </dsp:txXfrm>
    </dsp:sp>
    <dsp:sp modelId="{06838BB9-A015-4FF1-90FA-EE43F9FAD151}">
      <dsp:nvSpPr>
        <dsp:cNvPr id="0" name=""/>
        <dsp:cNvSpPr/>
      </dsp:nvSpPr>
      <dsp:spPr>
        <a:xfrm>
          <a:off x="3804107" y="1028073"/>
          <a:ext cx="3333936" cy="1691692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Incorporates participation model for storage in SPP’s markets</a:t>
          </a:r>
          <a:endParaRPr lang="en-US" sz="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Allows SPP’s market to send dispatch signals to both inject and withdraw energy from the grid</a:t>
          </a:r>
          <a:endParaRPr lang="en-US" sz="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Future enhancements could allow SPP to optimize the state of charge for storage using the participation model</a:t>
          </a:r>
        </a:p>
      </dsp:txBody>
      <dsp:txXfrm>
        <a:off x="3804107" y="1028073"/>
        <a:ext cx="3333936" cy="1691692"/>
      </dsp:txXfrm>
    </dsp:sp>
    <dsp:sp modelId="{9C9BD83E-2B45-4D19-B522-64D72C5AACBC}">
      <dsp:nvSpPr>
        <dsp:cNvPr id="0" name=""/>
        <dsp:cNvSpPr/>
      </dsp:nvSpPr>
      <dsp:spPr>
        <a:xfrm>
          <a:off x="7604794" y="23434"/>
          <a:ext cx="3333936" cy="1004638"/>
        </a:xfrm>
        <a:prstGeom prst="rect">
          <a:avLst/>
        </a:prstGeom>
        <a:solidFill>
          <a:schemeClr val="accent2">
            <a:lumMod val="50000"/>
          </a:schemeClr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Ramping Capability Product</a:t>
          </a:r>
        </a:p>
      </dsp:txBody>
      <dsp:txXfrm>
        <a:off x="7604794" y="23434"/>
        <a:ext cx="3333936" cy="1004638"/>
      </dsp:txXfrm>
    </dsp:sp>
    <dsp:sp modelId="{CE5ADD40-2DFA-4C74-8607-EDDE2E5EA804}">
      <dsp:nvSpPr>
        <dsp:cNvPr id="0" name=""/>
        <dsp:cNvSpPr/>
      </dsp:nvSpPr>
      <dsp:spPr>
        <a:xfrm>
          <a:off x="7604794" y="1028073"/>
          <a:ext cx="3333936" cy="1691692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New market products (Up and Down) that helps ensure SPP has enough </a:t>
          </a:r>
          <a:r>
            <a:rPr lang="en-US" sz="1200" kern="1200" dirty="0" err="1"/>
            <a:t>rampable</a:t>
          </a:r>
          <a:r>
            <a:rPr lang="en-US" sz="1200" kern="1200" dirty="0"/>
            <a:t> capacity to address net load variations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Systematically pre-position resources with ramp capability to manage net load variations and uncertainties while providing transparent price signals to incent resource flexibility</a:t>
          </a:r>
        </a:p>
      </dsp:txBody>
      <dsp:txXfrm>
        <a:off x="7604794" y="1028073"/>
        <a:ext cx="3333936" cy="1691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7C1D4-5D77-48EB-9545-5C113013C2A2}">
      <dsp:nvSpPr>
        <dsp:cNvPr id="0" name=""/>
        <dsp:cNvSpPr/>
      </dsp:nvSpPr>
      <dsp:spPr>
        <a:xfrm>
          <a:off x="3419" y="48509"/>
          <a:ext cx="3333936" cy="403200"/>
        </a:xfrm>
        <a:prstGeom prst="rect">
          <a:avLst/>
        </a:prstGeom>
        <a:solidFill>
          <a:schemeClr val="accent2">
            <a:lumMod val="50000"/>
          </a:schemeClr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Regulation Up Market for VERS</a:t>
          </a:r>
        </a:p>
      </dsp:txBody>
      <dsp:txXfrm>
        <a:off x="3419" y="48509"/>
        <a:ext cx="3333936" cy="403200"/>
      </dsp:txXfrm>
    </dsp:sp>
    <dsp:sp modelId="{C492EBF5-A6BE-42AA-B062-B8AFA57ED4B8}">
      <dsp:nvSpPr>
        <dsp:cNvPr id="0" name=""/>
        <dsp:cNvSpPr/>
      </dsp:nvSpPr>
      <dsp:spPr>
        <a:xfrm>
          <a:off x="3419" y="451709"/>
          <a:ext cx="3333936" cy="2209725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VERs precluded from participating in ‘Up’ products, except for Energy, because of fuel source uncertainty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Allows for additional competition in the regulation up product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Addresses potential scenarios where grid is primarily renewable</a:t>
          </a:r>
        </a:p>
      </dsp:txBody>
      <dsp:txXfrm>
        <a:off x="3419" y="451709"/>
        <a:ext cx="3333936" cy="2209725"/>
      </dsp:txXfrm>
    </dsp:sp>
    <dsp:sp modelId="{5BB16BE6-7F13-4F3A-9118-0FB2117C1C28}">
      <dsp:nvSpPr>
        <dsp:cNvPr id="0" name=""/>
        <dsp:cNvSpPr/>
      </dsp:nvSpPr>
      <dsp:spPr>
        <a:xfrm>
          <a:off x="3804107" y="48509"/>
          <a:ext cx="3333936" cy="403200"/>
        </a:xfrm>
        <a:prstGeom prst="rect">
          <a:avLst/>
        </a:prstGeom>
        <a:solidFill>
          <a:schemeClr val="accent2">
            <a:lumMod val="50000"/>
          </a:schemeClr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Enhanced VER Data for Forecasting</a:t>
          </a:r>
        </a:p>
      </dsp:txBody>
      <dsp:txXfrm>
        <a:off x="3804107" y="48509"/>
        <a:ext cx="3333936" cy="403200"/>
      </dsp:txXfrm>
    </dsp:sp>
    <dsp:sp modelId="{06838BB9-A015-4FF1-90FA-EE43F9FAD151}">
      <dsp:nvSpPr>
        <dsp:cNvPr id="0" name=""/>
        <dsp:cNvSpPr/>
      </dsp:nvSpPr>
      <dsp:spPr>
        <a:xfrm>
          <a:off x="3804107" y="451709"/>
          <a:ext cx="3333936" cy="2209725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Individual wind turbine location data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Mid-point and corner location data for solar farms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Inverter technology and controls information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Improved forecasting of VERs results in better unit commitment and dispatch, lower production costs, and increased reliability</a:t>
          </a:r>
        </a:p>
      </dsp:txBody>
      <dsp:txXfrm>
        <a:off x="3804107" y="451709"/>
        <a:ext cx="3333936" cy="2209725"/>
      </dsp:txXfrm>
    </dsp:sp>
    <dsp:sp modelId="{9C9BD83E-2B45-4D19-B522-64D72C5AACBC}">
      <dsp:nvSpPr>
        <dsp:cNvPr id="0" name=""/>
        <dsp:cNvSpPr/>
      </dsp:nvSpPr>
      <dsp:spPr>
        <a:xfrm>
          <a:off x="7604794" y="48509"/>
          <a:ext cx="3333936" cy="403200"/>
        </a:xfrm>
        <a:prstGeom prst="rect">
          <a:avLst/>
        </a:prstGeom>
        <a:solidFill>
          <a:schemeClr val="accent2">
            <a:lumMod val="50000"/>
          </a:schemeClr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Fast Start Resources</a:t>
          </a:r>
        </a:p>
      </dsp:txBody>
      <dsp:txXfrm>
        <a:off x="7604794" y="48509"/>
        <a:ext cx="3333936" cy="403200"/>
      </dsp:txXfrm>
    </dsp:sp>
    <dsp:sp modelId="{CE5ADD40-2DFA-4C74-8607-EDDE2E5EA804}">
      <dsp:nvSpPr>
        <dsp:cNvPr id="0" name=""/>
        <dsp:cNvSpPr/>
      </dsp:nvSpPr>
      <dsp:spPr>
        <a:xfrm>
          <a:off x="7604794" y="451709"/>
          <a:ext cx="3333936" cy="2209725"/>
        </a:xfrm>
        <a:prstGeom prst="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FERC 206 proceeding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Requires the commitment costs of Fast Start Resources to be included in LMP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Future enhancement could allow commitment of Fast Start Resources in Real-Time Balancing Market</a:t>
          </a:r>
        </a:p>
      </dsp:txBody>
      <dsp:txXfrm>
        <a:off x="7604794" y="451709"/>
        <a:ext cx="3333936" cy="2209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CA914-5900-4E26-9B8A-24335DD36EB1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673A0-9730-427B-BB97-18C0C2888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8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45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This map depicts the 10 other FERC-approved Independent System Operators and Regional Transmission Organizations in the United States and Canada. 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140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925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We offer a number of services for our members, including: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 Facilitating meetings and decision-making processes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 Monitoring the grid to maintain electric reliability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 Processing requests for use of the transmission grid under a tariff with consistent rates and terms for all participants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 Operating a wholesale energy market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 Ensuring that users, owners, and operators of the bulk transmission system are in compliance with federal reliability standards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 Creating regional reliability standards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 Planning for future transmission needs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With all of our services, we focus on being regional, independent, and cost-effective. Our overarching goal is maintaining electric reliability.</a:t>
            </a:r>
          </a:p>
        </p:txBody>
      </p:sp>
    </p:spTree>
    <p:extLst>
      <p:ext uri="{BB962C8B-B14F-4D97-AF65-F5344CB8AC3E}">
        <p14:creationId xmlns:p14="http://schemas.microsoft.com/office/powerpoint/2010/main" val="246310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SPP has one of the most diverse memberships of any Regional Transmission Organization. This diversity helps ensure independence; we carefully balance diverse interests in our decision-making processes.</a:t>
            </a:r>
          </a:p>
          <a:p>
            <a:pPr marL="181213" indent="-181213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Investor Owned Utilities: Traditional vertically-integrated utilities</a:t>
            </a:r>
          </a:p>
          <a:p>
            <a:pPr marL="181213" indent="-181213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Cooperatives: Rural electric cooperatives</a:t>
            </a:r>
          </a:p>
          <a:p>
            <a:pPr marL="181213" indent="-181213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Municipals: Cities</a:t>
            </a:r>
          </a:p>
          <a:p>
            <a:pPr marL="181213" indent="-181213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State Agencies: State-created agencies that own/operate facilities</a:t>
            </a:r>
          </a:p>
          <a:p>
            <a:pPr marL="181213" indent="-181213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Independent Power Producers/Wholesale Generation: Entities that develop and own generation, but don’t own transmission</a:t>
            </a:r>
          </a:p>
          <a:p>
            <a:pPr marL="181213" indent="-181213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Independent Transmission Companies - Entities that develop and own transmission, but don’t own generation</a:t>
            </a:r>
          </a:p>
          <a:p>
            <a:pPr marL="181213" indent="-181213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Marketers: Entities that own no facilities or transmission, but buy/sell excess capacity</a:t>
            </a:r>
          </a:p>
          <a:p>
            <a:pPr marL="181213" indent="-181213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latin typeface="Arial" pitchFamily="34" charset="0"/>
                <a:ea typeface="ＭＳ Ｐゴシック" pitchFamily="34" charset="-128"/>
              </a:rPr>
              <a:t>Federal</a:t>
            </a:r>
            <a:r>
              <a:rPr lang="en-US" altLang="en-US" baseline="0">
                <a:latin typeface="Arial" pitchFamily="34" charset="0"/>
                <a:ea typeface="ＭＳ Ｐゴシック" pitchFamily="34" charset="-128"/>
              </a:rPr>
              <a:t> Agencies</a:t>
            </a:r>
          </a:p>
          <a:p>
            <a:pPr marL="181213" indent="-181213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baseline="0">
                <a:latin typeface="Arial" pitchFamily="34" charset="0"/>
                <a:ea typeface="ＭＳ Ｐゴシック" pitchFamily="34" charset="-128"/>
              </a:rPr>
              <a:t>Large Retail Customers</a:t>
            </a:r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154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Slide (OPTIONAL)">
    <p:bg>
      <p:bgPr>
        <a:solidFill>
          <a:srgbClr val="CF1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4" y="-1"/>
            <a:ext cx="12195694" cy="6858001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406" y="1136821"/>
            <a:ext cx="10069032" cy="2965621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4405" y="4102442"/>
            <a:ext cx="7174923" cy="1757251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3129870" y="6290747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62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43" y="554478"/>
            <a:ext cx="4688205" cy="119393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66119" y="554477"/>
            <a:ext cx="5825665" cy="5586831"/>
          </a:xfrm>
          <a:ln w="762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844" y="1828800"/>
            <a:ext cx="4688205" cy="44455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10FB-17C8-4F84-A159-9B967597E7A9}" type="datetime1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388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Info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055" y="564204"/>
            <a:ext cx="5566322" cy="273347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6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055" y="3297677"/>
            <a:ext cx="5566322" cy="3032117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20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2164" y="729338"/>
            <a:ext cx="4864235" cy="491966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2488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4001-68AB-4A9E-B9DA-FB813DDACED4}" type="datetime1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ltGray">
          <a:xfrm rot="16200000">
            <a:off x="9921240" y="4046539"/>
            <a:ext cx="3581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663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754563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600"/>
            </a:lvl1pPr>
            <a:lvl2pPr>
              <a:spcAft>
                <a:spcPts val="600"/>
              </a:spcAft>
              <a:defRPr sz="2300"/>
            </a:lvl2pPr>
            <a:lvl3pPr>
              <a:spcAft>
                <a:spcPts val="600"/>
              </a:spcAft>
              <a:buFont typeface="Wingdings" panose="05000000000000000000" pitchFamily="2" charset="2"/>
              <a:buChar char="§"/>
              <a:defRPr sz="2000"/>
            </a:lvl3pPr>
            <a:lvl4pPr>
              <a:spcAft>
                <a:spcPts val="600"/>
              </a:spcAft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600"/>
            </a:lvl1pPr>
            <a:lvl2pPr>
              <a:spcAft>
                <a:spcPts val="600"/>
              </a:spcAft>
              <a:defRPr sz="2300"/>
            </a:lvl2pPr>
            <a:lvl3pPr>
              <a:spcAft>
                <a:spcPts val="600"/>
              </a:spcAft>
              <a:buFont typeface="Wingdings" panose="05000000000000000000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10972800" cy="7159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>
                <a:solidFill>
                  <a:srgbClr val="CC09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BF76D-F816-4F1A-B2FC-420380F55963}" type="datetime1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68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Slide (OPTIONAL)">
    <p:bg>
      <p:bgPr>
        <a:solidFill>
          <a:srgbClr val="CF1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4" y="-1"/>
            <a:ext cx="12195694" cy="6858001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406" y="1136821"/>
            <a:ext cx="10069032" cy="2965621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4405" y="4102442"/>
            <a:ext cx="7174923" cy="1757251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3129870" y="6290747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36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REQUIRED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0" y="1128409"/>
            <a:ext cx="10050012" cy="294375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7"/>
            <a:ext cx="10050013" cy="1672577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129870" y="6290747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0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1" y="1138136"/>
            <a:ext cx="10050012" cy="2986392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8"/>
            <a:ext cx="10050013" cy="1796213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76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and Content (DEFAU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158" y="1597688"/>
            <a:ext cx="10058401" cy="4850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BB0-CF64-4082-B95B-148EE1744650}" type="datetime1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7968"/>
      </p:ext>
    </p:extLst>
  </p:cSld>
  <p:clrMapOvr>
    <a:masterClrMapping/>
  </p:clrMapOvr>
  <p:transition/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Info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055" y="564204"/>
            <a:ext cx="5566322" cy="273347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6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055" y="3297677"/>
            <a:ext cx="5566322" cy="3032117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20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2164" y="729338"/>
            <a:ext cx="4864235" cy="491966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4472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Slide (OPTIONAL)">
    <p:bg>
      <p:bgPr>
        <a:solidFill>
          <a:srgbClr val="CF1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4" y="-1"/>
            <a:ext cx="12195694" cy="6858001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406" y="1136821"/>
            <a:ext cx="10069032" cy="2965621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4405" y="4102442"/>
            <a:ext cx="7174923" cy="1757251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3129870" y="6290747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898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REQUIRED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0" y="1128409"/>
            <a:ext cx="10050012" cy="294375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7"/>
            <a:ext cx="10050013" cy="1672577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129870" y="6290747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473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REQUIRED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0" y="1128409"/>
            <a:ext cx="10050012" cy="294375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7"/>
            <a:ext cx="10050013" cy="1672577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129870" y="6290747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526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1" y="1138136"/>
            <a:ext cx="10050012" cy="2986392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8"/>
            <a:ext cx="10050013" cy="1796213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59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and Content (DEFAU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158" y="1597688"/>
            <a:ext cx="10058401" cy="4850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BB0-CF64-4082-B95B-148EE1744650}" type="datetime1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0044"/>
      </p:ext>
    </p:extLst>
  </p:cSld>
  <p:clrMapOvr>
    <a:masterClrMapping/>
  </p:clrMapOvr>
  <p:transition/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Info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055" y="564204"/>
            <a:ext cx="5566322" cy="273347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6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055" y="3297677"/>
            <a:ext cx="5566322" cy="3032117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20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2164" y="729338"/>
            <a:ext cx="4864235" cy="491966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41813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(OPTIONAL)">
    <p:bg>
      <p:bgPr>
        <a:solidFill>
          <a:srgbClr val="CF1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4" y="-1"/>
            <a:ext cx="12195694" cy="6858001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406" y="1136821"/>
            <a:ext cx="10069032" cy="2965621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4405" y="4102442"/>
            <a:ext cx="7174923" cy="1757251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 userDrawn="1"/>
        </p:nvSpPr>
        <p:spPr bwMode="auto">
          <a:xfrm>
            <a:off x="3125678" y="6242884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20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REQUIRED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0" y="1128409"/>
            <a:ext cx="10050012" cy="294375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7"/>
            <a:ext cx="10050013" cy="1672577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36" name="Rectangle 1"/>
          <p:cNvSpPr>
            <a:spLocks noChangeArrowheads="1"/>
          </p:cNvSpPr>
          <p:nvPr userDrawn="1"/>
        </p:nvSpPr>
        <p:spPr bwMode="auto">
          <a:xfrm>
            <a:off x="3125678" y="6242884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36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1" y="1138136"/>
            <a:ext cx="10050012" cy="2986392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8"/>
            <a:ext cx="10050013" cy="1796213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32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(DEFAU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158" y="1597688"/>
            <a:ext cx="10058401" cy="4850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0979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3790" y="1510018"/>
            <a:ext cx="4946010" cy="4774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10018"/>
            <a:ext cx="4965970" cy="4774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575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741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1" y="1138136"/>
            <a:ext cx="10050012" cy="2986392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8"/>
            <a:ext cx="10050013" cy="1796213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7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ith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158" y="570452"/>
            <a:ext cx="10058401" cy="58774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2799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988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44" y="564204"/>
            <a:ext cx="4159182" cy="121435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64204"/>
            <a:ext cx="6392727" cy="5729591"/>
          </a:xfrm>
        </p:spPr>
        <p:txBody>
          <a:bodyPr>
            <a:normAutofit/>
          </a:bodyPr>
          <a:lstStyle>
            <a:lvl1pPr>
              <a:spcBef>
                <a:spcPct val="0"/>
              </a:spcBef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844" y="1848113"/>
            <a:ext cx="4159181" cy="4445683"/>
          </a:xfrm>
        </p:spPr>
        <p:txBody>
          <a:bodyPr>
            <a:normAutofit/>
          </a:bodyPr>
          <a:lstStyle>
            <a:lvl1pPr marL="0" indent="0">
              <a:buNone/>
              <a:defRPr sz="2400" cap="none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7721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43" y="554478"/>
            <a:ext cx="4688205" cy="119393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66119" y="554477"/>
            <a:ext cx="5825665" cy="5586831"/>
          </a:xfrm>
          <a:ln w="762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844" y="1828800"/>
            <a:ext cx="4688205" cy="44455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5055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Info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055" y="564204"/>
            <a:ext cx="5566322" cy="273347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6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055" y="3297677"/>
            <a:ext cx="5566322" cy="3032117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20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2164" y="729338"/>
            <a:ext cx="4864235" cy="491966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0233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(OPTIONAL)">
    <p:bg>
      <p:bgPr>
        <a:solidFill>
          <a:srgbClr val="CF1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4" y="-1"/>
            <a:ext cx="12195694" cy="6858001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406" y="1136821"/>
            <a:ext cx="10069032" cy="2965621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4405" y="4102442"/>
            <a:ext cx="7174923" cy="1757251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 userDrawn="1"/>
        </p:nvSpPr>
        <p:spPr bwMode="auto">
          <a:xfrm>
            <a:off x="3125678" y="6242884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90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REQUIRED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0" y="1128409"/>
            <a:ext cx="10050012" cy="294375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7"/>
            <a:ext cx="10050013" cy="1672577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36" name="Rectangle 1"/>
          <p:cNvSpPr>
            <a:spLocks noChangeArrowheads="1"/>
          </p:cNvSpPr>
          <p:nvPr userDrawn="1"/>
        </p:nvSpPr>
        <p:spPr bwMode="auto">
          <a:xfrm>
            <a:off x="3125678" y="6242884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69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1" y="1138136"/>
            <a:ext cx="10050012" cy="2986392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8"/>
            <a:ext cx="10050013" cy="1796213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07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(DEFAU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158" y="1597688"/>
            <a:ext cx="10058401" cy="4850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16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Info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055" y="564204"/>
            <a:ext cx="5566322" cy="273347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6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055" y="3297677"/>
            <a:ext cx="5566322" cy="3032117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20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2164" y="729338"/>
            <a:ext cx="4864235" cy="491966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6023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and Content (DEFAU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158" y="1597688"/>
            <a:ext cx="10058401" cy="4850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BB0-CF64-4082-B95B-148EE1744650}" type="datetime1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9067"/>
      </p:ext>
    </p:extLst>
  </p:cSld>
  <p:clrMapOvr>
    <a:masterClrMapping/>
  </p:clrMapOvr>
  <p:transition/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(OPTIONAL)">
    <p:bg>
      <p:bgPr>
        <a:solidFill>
          <a:srgbClr val="CF1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4" y="-1"/>
            <a:ext cx="12195694" cy="6858001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406" y="1136821"/>
            <a:ext cx="10069032" cy="2965621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4405" y="4102442"/>
            <a:ext cx="7174923" cy="1757251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 userDrawn="1"/>
        </p:nvSpPr>
        <p:spPr bwMode="auto">
          <a:xfrm>
            <a:off x="3129870" y="6290747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82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REQUIRED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0" y="1128409"/>
            <a:ext cx="10050012" cy="294375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7"/>
            <a:ext cx="10050013" cy="1672577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 userDrawn="1"/>
        </p:nvSpPr>
        <p:spPr bwMode="auto">
          <a:xfrm>
            <a:off x="3129870" y="6290747"/>
            <a:ext cx="2531513" cy="44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9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90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7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1" y="1138136"/>
            <a:ext cx="10050012" cy="2986392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8"/>
            <a:ext cx="10050013" cy="1796213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22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41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(DEFAU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158" y="1597688"/>
            <a:ext cx="10058401" cy="4850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9337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CE71-A435-4F48-9F25-15E417EBBA28}" type="datetime1">
              <a:rPr lang="en-US" smtClean="0"/>
              <a:t>10/18/19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ltGray">
          <a:xfrm rot="16200000">
            <a:off x="9921240" y="4046539"/>
            <a:ext cx="3581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8F63-ED02-406C-9432-F3661D040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4018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Intro Slide (OPTIONAL)">
    <p:bg>
      <p:bgPr>
        <a:solidFill>
          <a:srgbClr val="CF1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-3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08"/>
          <a:stretch/>
        </p:blipFill>
        <p:spPr>
          <a:xfrm>
            <a:off x="-135100" y="-1"/>
            <a:ext cx="12327099" cy="6858001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8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406" y="1136821"/>
            <a:ext cx="10069032" cy="2965621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4405" y="4102442"/>
            <a:ext cx="10155529" cy="1757251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 userDrawn="1"/>
        </p:nvSpPr>
        <p:spPr bwMode="auto">
          <a:xfrm>
            <a:off x="3125677" y="6233253"/>
            <a:ext cx="2528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46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REQUIRED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8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rgbClr val="CF1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0" y="1128409"/>
            <a:ext cx="10050012" cy="294375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7"/>
            <a:ext cx="10050013" cy="1672577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0" y="6233253"/>
            <a:ext cx="1928008" cy="665162"/>
          </a:xfrm>
          <a:prstGeom prst="rect">
            <a:avLst/>
          </a:prstGeom>
        </p:spPr>
      </p:pic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115538" y="6426299"/>
            <a:ext cx="183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SouthwestPowerPool</a:t>
            </a:r>
            <a:endParaRPr lang="en-US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8351927" y="6411846"/>
            <a:ext cx="979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SPPorg</a:t>
            </a:r>
            <a:endParaRPr lang="en-US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9548640" y="6411846"/>
            <a:ext cx="192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southwest-power-pool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63" y="6429703"/>
            <a:ext cx="269235" cy="2692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11" y="6416311"/>
            <a:ext cx="297489" cy="2974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571" y="6401585"/>
            <a:ext cx="307777" cy="307777"/>
          </a:xfrm>
          <a:prstGeom prst="rect">
            <a:avLst/>
          </a:prstGeom>
        </p:spPr>
      </p:pic>
      <p:sp>
        <p:nvSpPr>
          <p:cNvPr id="36" name="Rectangle 1"/>
          <p:cNvSpPr>
            <a:spLocks noChangeArrowheads="1"/>
          </p:cNvSpPr>
          <p:nvPr userDrawn="1"/>
        </p:nvSpPr>
        <p:spPr bwMode="auto">
          <a:xfrm>
            <a:off x="3125677" y="6233253"/>
            <a:ext cx="2528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Helping our members work together to keep the lights on... today and in the future.</a:t>
            </a:r>
            <a:endParaRPr kumimoji="0" lang="en-US" altLang="en-US" sz="1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40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 userDrawn="1"/>
        </p:nvSpPr>
        <p:spPr>
          <a:xfrm>
            <a:off x="0" y="0"/>
            <a:ext cx="8239328" cy="6858000"/>
          </a:xfrm>
          <a:custGeom>
            <a:avLst/>
            <a:gdLst>
              <a:gd name="connsiteX0" fmla="*/ 1412263 w 8239328"/>
              <a:gd name="connsiteY0" fmla="*/ 0 h 6858000"/>
              <a:gd name="connsiteX1" fmla="*/ 6611273 w 8239328"/>
              <a:gd name="connsiteY1" fmla="*/ 0 h 6858000"/>
              <a:gd name="connsiteX2" fmla="*/ 6700889 w 8239328"/>
              <a:gd name="connsiteY2" fmla="*/ 70424 h 6858000"/>
              <a:gd name="connsiteX3" fmla="*/ 8239328 w 8239328"/>
              <a:gd name="connsiteY3" fmla="*/ 3332615 h 6858000"/>
              <a:gd name="connsiteX4" fmla="*/ 6375437 w 8239328"/>
              <a:gd name="connsiteY4" fmla="*/ 6838174 h 6858000"/>
              <a:gd name="connsiteX5" fmla="*/ 6344512 w 8239328"/>
              <a:gd name="connsiteY5" fmla="*/ 6858000 h 6858000"/>
              <a:gd name="connsiteX6" fmla="*/ 1679024 w 8239328"/>
              <a:gd name="connsiteY6" fmla="*/ 6858000 h 6858000"/>
              <a:gd name="connsiteX7" fmla="*/ 1648099 w 8239328"/>
              <a:gd name="connsiteY7" fmla="*/ 6838174 h 6858000"/>
              <a:gd name="connsiteX8" fmla="*/ 40735 w 8239328"/>
              <a:gd name="connsiteY8" fmla="*/ 4786192 h 6858000"/>
              <a:gd name="connsiteX9" fmla="*/ 0 w 8239328"/>
              <a:gd name="connsiteY9" fmla="*/ 4665803 h 6858000"/>
              <a:gd name="connsiteX10" fmla="*/ 0 w 8239328"/>
              <a:gd name="connsiteY10" fmla="*/ 1999427 h 6858000"/>
              <a:gd name="connsiteX11" fmla="*/ 40735 w 8239328"/>
              <a:gd name="connsiteY11" fmla="*/ 1879038 h 6858000"/>
              <a:gd name="connsiteX12" fmla="*/ 1322647 w 8239328"/>
              <a:gd name="connsiteY12" fmla="*/ 704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9328" h="6858000">
                <a:moveTo>
                  <a:pt x="1412263" y="0"/>
                </a:moveTo>
                <a:lnTo>
                  <a:pt x="6611273" y="0"/>
                </a:lnTo>
                <a:lnTo>
                  <a:pt x="6700889" y="70424"/>
                </a:lnTo>
                <a:cubicBezTo>
                  <a:pt x="7640452" y="845821"/>
                  <a:pt x="8239328" y="2019281"/>
                  <a:pt x="8239328" y="3332615"/>
                </a:cubicBezTo>
                <a:cubicBezTo>
                  <a:pt x="8239328" y="4791876"/>
                  <a:pt x="7499975" y="6078451"/>
                  <a:pt x="6375437" y="6838174"/>
                </a:cubicBezTo>
                <a:lnTo>
                  <a:pt x="6344512" y="6858000"/>
                </a:lnTo>
                <a:lnTo>
                  <a:pt x="1679024" y="6858000"/>
                </a:lnTo>
                <a:lnTo>
                  <a:pt x="1648099" y="6838174"/>
                </a:lnTo>
                <a:cubicBezTo>
                  <a:pt x="917149" y="6344354"/>
                  <a:pt x="348940" y="5627939"/>
                  <a:pt x="40735" y="4786192"/>
                </a:cubicBezTo>
                <a:lnTo>
                  <a:pt x="0" y="4665803"/>
                </a:lnTo>
                <a:lnTo>
                  <a:pt x="0" y="1999427"/>
                </a:lnTo>
                <a:lnTo>
                  <a:pt x="40735" y="1879038"/>
                </a:lnTo>
                <a:cubicBezTo>
                  <a:pt x="301524" y="1166791"/>
                  <a:pt x="748470" y="544278"/>
                  <a:pt x="1322647" y="7042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791" y="1138136"/>
            <a:ext cx="10050012" cy="2986392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54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3790" y="4124528"/>
            <a:ext cx="10050013" cy="1796213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21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(OPTION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3055" y="564204"/>
            <a:ext cx="5566322" cy="273347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60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3055" y="3297677"/>
            <a:ext cx="5566322" cy="3032117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2164" y="729338"/>
            <a:ext cx="4864235" cy="4919662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04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DEFAU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5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3790" y="1510018"/>
            <a:ext cx="4946010" cy="4774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10018"/>
            <a:ext cx="4965970" cy="4774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BB0-CF64-4082-B95B-148EE1744650}" type="datetime1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19740"/>
      </p:ext>
    </p:extLst>
  </p:cSld>
  <p:clrMapOvr>
    <a:masterClrMapping/>
  </p:clrMapOvr>
  <p:transition/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3790" y="1510018"/>
            <a:ext cx="4946010" cy="4774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10018"/>
            <a:ext cx="4965970" cy="4774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60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835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353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44" y="564204"/>
            <a:ext cx="4159182" cy="173438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64204"/>
            <a:ext cx="6392727" cy="572959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844" y="2298584"/>
            <a:ext cx="4159181" cy="3995212"/>
          </a:xfrm>
        </p:spPr>
        <p:txBody>
          <a:bodyPr>
            <a:normAutofit/>
          </a:bodyPr>
          <a:lstStyle>
            <a:lvl1pPr marL="0" indent="0">
              <a:buNone/>
              <a:defRPr sz="2400" cap="none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10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43" y="554477"/>
            <a:ext cx="4688205" cy="173571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66119" y="554477"/>
            <a:ext cx="5825665" cy="5586831"/>
          </a:xfrm>
          <a:ln w="762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844" y="2290194"/>
            <a:ext cx="4688205" cy="39841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93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 Slid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001" y="5497566"/>
            <a:ext cx="2102346" cy="1106248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21" y="5423855"/>
            <a:ext cx="3645569" cy="125367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350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BB0-CF64-4082-B95B-148EE1744650}" type="datetime1">
              <a:rPr lang="en-US" smtClean="0"/>
              <a:t>10/18/19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05566"/>
      </p:ext>
    </p:extLst>
  </p:cSld>
  <p:clrMapOvr>
    <a:masterClrMapping/>
  </p:clrMapOvr>
  <p:transition/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with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158" y="570452"/>
            <a:ext cx="10058401" cy="58774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BB0-CF64-4082-B95B-148EE1744650}" type="datetime1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2048"/>
      </p:ext>
    </p:extLst>
  </p:cSld>
  <p:clrMapOvr>
    <a:masterClrMapping/>
  </p:clrMapOvr>
  <p:transition/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517C-2CFD-4619-809F-5BF146D24BC2}" type="datetime1">
              <a:rPr lang="en-US" smtClean="0"/>
              <a:t>10/18/19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345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44" y="564204"/>
            <a:ext cx="4159182" cy="1214354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64204"/>
            <a:ext cx="6392727" cy="5729591"/>
          </a:xfrm>
        </p:spPr>
        <p:txBody>
          <a:bodyPr>
            <a:normAutofit/>
          </a:bodyPr>
          <a:lstStyle>
            <a:lvl1pPr>
              <a:spcBef>
                <a:spcPct val="0"/>
              </a:spcBef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844" y="1848113"/>
            <a:ext cx="4159181" cy="4445683"/>
          </a:xfrm>
        </p:spPr>
        <p:txBody>
          <a:bodyPr>
            <a:normAutofit/>
          </a:bodyPr>
          <a:lstStyle>
            <a:lvl1pPr marL="0" indent="0">
              <a:buNone/>
              <a:defRPr sz="2400" cap="none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CC0B-4B5D-4B83-B904-5AF8D4AB48FD}" type="datetime1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176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395" y="570452"/>
            <a:ext cx="10942151" cy="93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158" y="1607736"/>
            <a:ext cx="10058401" cy="484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6119" y="636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DC5DBB0-CF64-4082-B95B-148EE1744650}" type="datetime1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790" y="636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1" r:id="rId13"/>
  </p:sldLayoutIdLst>
  <p:transition/>
  <p:hf hdr="0" ft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3200" kern="1200" cap="all" baseline="0">
          <a:solidFill>
            <a:srgbClr val="2A363B"/>
          </a:solidFill>
          <a:latin typeface="Segoe UI Black" panose="020B0A02040204020203" pitchFamily="34" charset="0"/>
          <a:ea typeface="Segoe UI Black" panose="020B0A02040204020203" pitchFamily="34" charset="0"/>
          <a:cs typeface="Segoe UI Black" panose="020B0A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11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79692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0826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376363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395" y="570452"/>
            <a:ext cx="10942151" cy="93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158" y="1607736"/>
            <a:ext cx="10058401" cy="484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6119" y="636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DC5DBB0-CF64-4082-B95B-148EE1744650}" type="datetime1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790" y="636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</p:sldLayoutIdLst>
  <p:transition/>
  <p:hf hdr="0" ft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3200" kern="1200" cap="all" baseline="0">
          <a:solidFill>
            <a:srgbClr val="2A363B"/>
          </a:solidFill>
          <a:latin typeface="Segoe UI Black" panose="020B0A02040204020203" pitchFamily="34" charset="0"/>
          <a:ea typeface="Segoe UI Black" panose="020B0A02040204020203" pitchFamily="34" charset="0"/>
          <a:cs typeface="Segoe UI Black" panose="020B0A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11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79692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0826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376363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395" y="570452"/>
            <a:ext cx="10942151" cy="93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158" y="1607736"/>
            <a:ext cx="10058401" cy="484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6119" y="636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DC5DBB0-CF64-4082-B95B-148EE1744650}" type="datetime1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790" y="636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0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</p:sldLayoutIdLst>
  <p:transition/>
  <p:hf hdr="0" ft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3200" kern="1200" cap="all" baseline="0">
          <a:solidFill>
            <a:srgbClr val="2A363B"/>
          </a:solidFill>
          <a:latin typeface="Segoe UI Black" panose="020B0A02040204020203" pitchFamily="34" charset="0"/>
          <a:ea typeface="Segoe UI Black" panose="020B0A02040204020203" pitchFamily="34" charset="0"/>
          <a:cs typeface="Segoe UI Black" panose="020B0A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11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79692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0826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376363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395" y="570452"/>
            <a:ext cx="10942151" cy="93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158" y="1607736"/>
            <a:ext cx="10058401" cy="484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6119" y="636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790" y="636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3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3200" kern="1200" cap="all" baseline="0">
          <a:solidFill>
            <a:srgbClr val="2A363B"/>
          </a:solidFill>
          <a:latin typeface="Segoe UI Black" panose="020B0A02040204020203" pitchFamily="34" charset="0"/>
          <a:ea typeface="Segoe UI Black" panose="020B0A02040204020203" pitchFamily="34" charset="0"/>
          <a:cs typeface="Segoe UI Black" panose="020B0A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11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79692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0826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376363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395" y="570452"/>
            <a:ext cx="10942151" cy="93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158" y="1607736"/>
            <a:ext cx="10058401" cy="484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6119" y="636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790" y="636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4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transition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3200" kern="1200" cap="all" baseline="0">
          <a:solidFill>
            <a:srgbClr val="2A363B"/>
          </a:solidFill>
          <a:latin typeface="Segoe UI Black" panose="020B0A02040204020203" pitchFamily="34" charset="0"/>
          <a:ea typeface="Segoe UI Black" panose="020B0A02040204020203" pitchFamily="34" charset="0"/>
          <a:cs typeface="Segoe UI Black" panose="020B0A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11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79692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0826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376363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395" y="570452"/>
            <a:ext cx="10942151" cy="93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158" y="1607736"/>
            <a:ext cx="10058401" cy="484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6119" y="636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98B47EF-2ACA-4A53-9CA3-46A7C8033480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790" y="636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/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559" y="6371739"/>
            <a:ext cx="600933" cy="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1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22" r:id="rId5"/>
  </p:sldLayoutIdLst>
  <p:transition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3200" kern="1200" cap="all" baseline="0">
          <a:solidFill>
            <a:srgbClr val="2A363B"/>
          </a:solidFill>
          <a:latin typeface="Segoe UI Black" panose="020B0A02040204020203" pitchFamily="34" charset="0"/>
          <a:ea typeface="Segoe UI Black" panose="020B0A02040204020203" pitchFamily="34" charset="0"/>
          <a:cs typeface="Segoe UI Black" panose="020B0A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11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79692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082675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376363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20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395" y="570452"/>
            <a:ext cx="10942151" cy="939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158" y="1636477"/>
            <a:ext cx="10058401" cy="4811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6119" y="636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B47EF-2ACA-4A53-9CA3-46A7C8033480}" type="datetimeFigureOut">
              <a:rPr lang="en-US" smtClean="0"/>
              <a:pPr/>
              <a:t>10/18/19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790" y="636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11680382" y="6363350"/>
            <a:ext cx="348347" cy="35587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11680382" y="6329793"/>
            <a:ext cx="365125" cy="365125"/>
          </a:xfrm>
          <a:prstGeom prst="rect">
            <a:avLst/>
          </a:prstGeom>
        </p:spPr>
        <p:txBody>
          <a:bodyPr vert="horz" lIns="27432" tIns="45720" rIns="27432" bIns="4572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08F63-ED02-406C-9432-F3661D040FC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386" y="6355634"/>
            <a:ext cx="600933" cy="30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057" y="6159720"/>
            <a:ext cx="1327031" cy="6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6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3200" kern="1200" cap="all" baseline="0">
          <a:solidFill>
            <a:srgbClr val="2A363B"/>
          </a:solidFill>
          <a:latin typeface="Segoe UI Black" panose="020B0A02040204020203" pitchFamily="34" charset="0"/>
          <a:ea typeface="Segoe UI Black" panose="020B0A02040204020203" pitchFamily="34" charset="0"/>
          <a:cs typeface="Segoe UI Black" panose="020B0A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11175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796925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082675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376363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6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TAPS 2019 Fall Conference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4405" y="4102442"/>
            <a:ext cx="6900019" cy="17572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David Kelley</a:t>
            </a:r>
          </a:p>
          <a:p>
            <a:r>
              <a:rPr lang="en-US" dirty="0"/>
              <a:t>Director, Seams and Market Design</a:t>
            </a:r>
          </a:p>
          <a:p>
            <a:r>
              <a:rPr lang="en-US" dirty="0"/>
              <a:t>October 29,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9874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7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826528"/>
            <a:ext cx="12192000" cy="38408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cs typeface="Arial" pitchFamily="34" charset="0"/>
              <a:sym typeface="Wingding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76045"/>
          </a:xfrm>
          <a:prstGeom prst="rect">
            <a:avLst/>
          </a:prstGeom>
          <a:solidFill>
            <a:srgbClr val="589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cs typeface="Arial" pitchFamily="34" charset="0"/>
              <a:sym typeface="Wingding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080" y="0"/>
            <a:ext cx="1319841" cy="1173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9891" y="1238250"/>
            <a:ext cx="763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THIS ISN’T OUR PARENTS‘ ELECTRIC GRID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9210" y="1897165"/>
            <a:ext cx="159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BF92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Smart meters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6864" y="2169274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7202F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Generator retirements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14686" y="3123319"/>
            <a:ext cx="128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7202F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Prosumers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6851" y="3820787"/>
            <a:ext cx="236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BF92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Electric vehicles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2416" y="4985747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BF92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Consumer demand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05162" y="310793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7202F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Wind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3183" y="4436556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7202F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Solar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97894" y="4889373"/>
            <a:ext cx="2824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67777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Distributed generation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295" y="2363158"/>
            <a:ext cx="291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142C0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Environmental constraints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97109" y="2651999"/>
            <a:ext cx="2079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399BB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Cybersecurity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79225" y="2982708"/>
            <a:ext cx="2946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FBF92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Energy efficiency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78184" y="4520041"/>
            <a:ext cx="228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399BB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Demand response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1974" y="3113033"/>
            <a:ext cx="131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2399BB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Microgrids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99BB"/>
              </a:solidFill>
              <a:effectLst/>
              <a:uLnTx/>
              <a:uFillTx/>
              <a:latin typeface="Segoe UI Semibold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8813" y="3440474"/>
            <a:ext cx="47552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BAB18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Evolving grid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33911" y="2019349"/>
            <a:ext cx="262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A6770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Advanced technologies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33911" y="3692775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A6770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Fuel prices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3872" y="4457262"/>
            <a:ext cx="26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A6770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Battery storage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22766" y="5923139"/>
            <a:ext cx="7359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PLANNING FOR AN UNCERTAIN FUTURE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31544" y="2417476"/>
            <a:ext cx="210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FBF92"/>
                </a:solidFill>
                <a:effectLst/>
                <a:uLnTx/>
                <a:uFillTx/>
                <a:latin typeface="Segoe UI Semibold"/>
                <a:cs typeface="Arial" pitchFamily="34" charset="0"/>
              </a:rPr>
              <a:t>Compliance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511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% OF New Electricity Generation in U.S. RTOs</a:t>
            </a:r>
            <a:br>
              <a:rPr lang="en-US"/>
            </a:br>
            <a:r>
              <a:rPr lang="en-US" sz="2000" i="1" cap="none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New generation built in each RTO since 2012 including what will be built through 2022</a:t>
            </a:r>
            <a:endParaRPr lang="en-US" i="1" cap="none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/>
          <p:nvPr/>
        </p:nvGraphicFramePr>
        <p:xfrm>
          <a:off x="306614" y="838200"/>
          <a:ext cx="11351986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6614" y="6532145"/>
            <a:ext cx="652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i="1"/>
              <a:t>Source: NRDC analysis of S&amp;P Global Market Intelligence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99682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22" y="4507665"/>
            <a:ext cx="3477053" cy="2195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286" y="1605719"/>
            <a:ext cx="1775339" cy="1756611"/>
          </a:xfrm>
          <a:prstGeom prst="rect">
            <a:avLst/>
          </a:prstGeom>
        </p:spPr>
      </p:pic>
      <p:graphicFrame>
        <p:nvGraphicFramePr>
          <p:cNvPr id="7" name="Chart 6"/>
          <p:cNvGraphicFramePr/>
          <p:nvPr/>
        </p:nvGraphicFramePr>
        <p:xfrm>
          <a:off x="5590785" y="4269710"/>
          <a:ext cx="4573400" cy="2496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0" y="964097"/>
          <a:ext cx="6561221" cy="3102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1524000" y="4066620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66611" y="4066620"/>
            <a:ext cx="0" cy="27913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85221" y="1228186"/>
            <a:ext cx="24064" cy="28384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85750" y="134228"/>
            <a:ext cx="6812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399B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Ensuring reliability for a changing generation mix and new technologies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034" y="1"/>
            <a:ext cx="1042038" cy="106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460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2018 Annual Average Spot Prices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863" y="735552"/>
            <a:ext cx="8764136" cy="5924556"/>
          </a:xfrm>
        </p:spPr>
      </p:pic>
      <p:sp>
        <p:nvSpPr>
          <p:cNvPr id="5" name="TextBox 4"/>
          <p:cNvSpPr txBox="1"/>
          <p:nvPr/>
        </p:nvSpPr>
        <p:spPr>
          <a:xfrm>
            <a:off x="612394" y="1510018"/>
            <a:ext cx="30960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2000"/>
              <a:t>SPP had the lowest average wholesale electricity prices in the nation in 2018.</a:t>
            </a:r>
          </a:p>
          <a:p>
            <a:endParaRPr lang="en-US"/>
          </a:p>
          <a:p>
            <a:r>
              <a:rPr lang="en-US" sz="1400" i="1"/>
              <a:t>Source: Federal Energy Regulatory Commission’s 2018 State of the Markets Report (April 18, 2019). </a:t>
            </a:r>
          </a:p>
          <a:p>
            <a:endParaRPr lang="en-US" sz="1400" i="1"/>
          </a:p>
          <a:p>
            <a:r>
              <a:rPr lang="en-US" sz="1400" i="1"/>
              <a:t>Based on nodal prices from ABB Velocity Suite. ISO hub prices for SNL’s ISO Day-Ahead On Peak Prices data. Mid-Columbia, Palo Verde, and Into Southern prices from SNL’s S&amp;P Global Market Intelligence Day-Ahead – Annual On Peak Prices data.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65650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Generation Diversity Matters:</a:t>
            </a:r>
            <a:br>
              <a:rPr lang="en-US" dirty="0"/>
            </a:br>
            <a:r>
              <a:rPr lang="en-US" dirty="0"/>
              <a:t>SPP’s record Wind Swing (13.3 GW in 22 hours)</a:t>
            </a:r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1"/>
          </p:nvPr>
        </p:nvGraphicFramePr>
        <p:xfrm>
          <a:off x="936625" y="1597025"/>
          <a:ext cx="10058400" cy="485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39168" y="1515086"/>
            <a:ext cx="386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99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Max @ 21:45 on 3/14</a:t>
            </a:r>
            <a:r>
              <a:rPr lang="en-US" b="1" dirty="0">
                <a:solidFill>
                  <a:srgbClr val="2399BB"/>
                </a:solidFill>
                <a:latin typeface="Segoe UI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363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en-US" b="1" u="sng" dirty="0">
                <a:solidFill>
                  <a:srgbClr val="2399BB"/>
                </a:solidFill>
                <a:latin typeface="Segoe UI"/>
              </a:rPr>
              <a:t>15,147 MW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59504" y="1684364"/>
            <a:ext cx="579664" cy="16927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39397" y="4359727"/>
            <a:ext cx="370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99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Min @ 19:46 on 3/15: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2399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1,843 MW</a:t>
            </a: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8842655" y="4544393"/>
            <a:ext cx="355774" cy="8475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2776697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61515" y="2955475"/>
            <a:ext cx="65315" cy="53067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Rockwell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MIN AND MAX PERCENT OF </a:t>
            </a:r>
            <a:br>
              <a:rPr lang="en-US"/>
            </a:br>
            <a:r>
              <a:rPr lang="en-US"/>
              <a:t>GENERATION MIX BY FUEL TYPE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5871589"/>
              </p:ext>
            </p:extLst>
          </p:nvPr>
        </p:nvGraphicFramePr>
        <p:xfrm>
          <a:off x="936625" y="1597025"/>
          <a:ext cx="10058400" cy="485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89382" y="6226735"/>
            <a:ext cx="27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>
                <a:solidFill>
                  <a:prstClr val="black"/>
                </a:solidFill>
                <a:latin typeface="Rockwell"/>
                <a:cs typeface="Arial" pitchFamily="34" charset="0"/>
              </a:rPr>
              <a:t>June 2018 – June 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1515" y="2843757"/>
            <a:ext cx="4491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>
                <a:solidFill>
                  <a:prstClr val="black"/>
                </a:solidFill>
                <a:latin typeface="Rockwell"/>
                <a:cs typeface="Arial" pitchFamily="34" charset="0"/>
              </a:rPr>
              <a:t>Max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Rockwell"/>
              <a:cs typeface="Arial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  <a:latin typeface="Rockwell"/>
              <a:cs typeface="Arial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>
                <a:solidFill>
                  <a:prstClr val="black"/>
                </a:solidFill>
                <a:latin typeface="Rockwell"/>
                <a:cs typeface="Arial" pitchFamily="34" charset="0"/>
              </a:rPr>
              <a:t>Min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11784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058"/>
            <a:ext cx="12192000" cy="69160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r>
              <a:rPr lang="en-US">
                <a:solidFill>
                  <a:schemeClr val="bg1"/>
                </a:solidFill>
              </a:rPr>
              <a:t>Notable Market Initiatives</a:t>
            </a:r>
          </a:p>
        </p:txBody>
      </p:sp>
      <p:graphicFrame>
        <p:nvGraphicFramePr>
          <p:cNvPr id="5" name="Content Placeholder 11"/>
          <p:cNvGraphicFramePr/>
          <p:nvPr>
            <p:extLst>
              <p:ext uri="{D42A27DB-BD31-4B8C-83A1-F6EECF244321}">
                <p14:modId xmlns:p14="http://schemas.microsoft.com/office/powerpoint/2010/main" val="2984767536"/>
              </p:ext>
            </p:extLst>
          </p:nvPr>
        </p:nvGraphicFramePr>
        <p:xfrm>
          <a:off x="612395" y="1265156"/>
          <a:ext cx="10942151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Content Placeholder 11"/>
          <p:cNvGraphicFramePr/>
          <p:nvPr>
            <p:extLst>
              <p:ext uri="{D42A27DB-BD31-4B8C-83A1-F6EECF244321}">
                <p14:modId xmlns:p14="http://schemas.microsoft.com/office/powerpoint/2010/main" val="886874342"/>
              </p:ext>
            </p:extLst>
          </p:nvPr>
        </p:nvGraphicFramePr>
        <p:xfrm>
          <a:off x="612395" y="4008356"/>
          <a:ext cx="10942151" cy="270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18527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17455" y="6172204"/>
            <a:ext cx="685800" cy="593725"/>
          </a:xfrm>
        </p:spPr>
        <p:txBody>
          <a:bodyPr/>
          <a:lstStyle/>
          <a:p>
            <a:fld id="{DCF08F63-ED02-406C-9432-F3661D040FC6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7160"/>
            <a:ext cx="91440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703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Western Energy Services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745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395" y="570452"/>
            <a:ext cx="10383165" cy="939566"/>
          </a:xfrm>
          <a:solidFill>
            <a:schemeClr val="bg2">
              <a:lumMod val="10000"/>
              <a:alpha val="70000"/>
            </a:schemeClr>
          </a:solidFill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</a:rPr>
              <a:t>Western Energy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396" y="1636477"/>
            <a:ext cx="10383164" cy="4575637"/>
          </a:xfrm>
          <a:solidFill>
            <a:schemeClr val="bg2">
              <a:lumMod val="10000"/>
              <a:alpha val="70000"/>
            </a:schemeClr>
          </a:solidFill>
        </p:spPr>
        <p:txBody>
          <a:bodyPr/>
          <a:lstStyle/>
          <a:p>
            <a:pPr marL="914400"/>
            <a:r>
              <a:rPr lang="en-US" dirty="0">
                <a:solidFill>
                  <a:schemeClr val="bg1"/>
                </a:solidFill>
              </a:rPr>
              <a:t>Western Energy Services is a family of contract-based products offered to new customers in the Western Interconnection</a:t>
            </a:r>
          </a:p>
          <a:p>
            <a:pPr marL="914400" lvl="1"/>
            <a:r>
              <a:rPr lang="en-US" dirty="0">
                <a:solidFill>
                  <a:schemeClr val="bg1"/>
                </a:solidFill>
              </a:rPr>
              <a:t>Unscheduled Flow Mitigation</a:t>
            </a:r>
          </a:p>
          <a:p>
            <a:pPr marL="914400" lvl="1"/>
            <a:r>
              <a:rPr lang="en-US" dirty="0">
                <a:solidFill>
                  <a:schemeClr val="bg1"/>
                </a:solidFill>
              </a:rPr>
              <a:t>Western Reliability Coordination Services</a:t>
            </a:r>
          </a:p>
          <a:p>
            <a:pPr marL="914400" lvl="1"/>
            <a:r>
              <a:rPr lang="en-US" dirty="0">
                <a:solidFill>
                  <a:schemeClr val="bg1"/>
                </a:solidFill>
              </a:rPr>
              <a:t>Western Energy Imbalance Service Market (WEIS)</a:t>
            </a:r>
          </a:p>
          <a:p>
            <a:pPr marL="914400" lvl="1"/>
            <a:r>
              <a:rPr lang="en-US" dirty="0">
                <a:solidFill>
                  <a:schemeClr val="bg1"/>
                </a:solidFill>
              </a:rPr>
              <a:t>Planning coordination (discussing with prospective customers)</a:t>
            </a:r>
          </a:p>
          <a:p>
            <a:pPr marL="914400">
              <a:spcAft>
                <a:spcPts val="300"/>
              </a:spcAft>
            </a:pPr>
            <a:r>
              <a:rPr lang="en-US" altLang="en-US" sz="2600" dirty="0">
                <a:solidFill>
                  <a:schemeClr val="bg1"/>
                </a:solidFill>
              </a:rPr>
              <a:t>RTO membership not required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96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Who we 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2887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3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5012" y="1510018"/>
            <a:ext cx="7456988" cy="470832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Western Reliability Coordination Services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sz="2000" cap="none" dirty="0">
                <a:solidFill>
                  <a:schemeClr val="bg1"/>
                </a:solidFill>
                <a:latin typeface="+mj-lt"/>
              </a:rPr>
              <a:t>SPP-provided RC services will go live December 2019</a:t>
            </a:r>
            <a:endParaRPr lang="en-US" cap="non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390650"/>
            <a:ext cx="411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Arizona Electric Power Cooperative, Inc.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Black Hills Energy’s three electric utilities:  Black Hills Power, Inc., Cheyenne Light, Fuel and Power Company, and Black Hills Colorado Electric, Inc.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City of Farmington, NM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Colorado Springs Utilities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El Paso Electric Company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Intermountain Rural Electric Association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Platte River Power Authority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Public Service Company of Colorado (Xcel Energy)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Tri-State Generation and Transmission Association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Tucson Electric Power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Western Area Power Administration (WAPA) Desert Southwest Region, WAPA Rocky Mountain Region, and WAPA Upper Great Plains – West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A363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WEIS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Contract-based energy imbalance service market that will:</a:t>
            </a:r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/>
              <a:t>  Balance generation and load regionally and in real time</a:t>
            </a:r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/>
              <a:t>  Centrally dispatch energy from participating resources every five minutes</a:t>
            </a:r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/>
              <a:t>  Respect existing resource-adequacy and transmission service constructs</a:t>
            </a:r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/>
              <a:t>  Enhance reliability and affordability of electricity delivery</a:t>
            </a:r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/>
              <a:t>  Provide price transparency of wholesale energy</a:t>
            </a:r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/>
              <a:t>  Allow parties to trade bilaterally and hedge against transmission congestion</a:t>
            </a:r>
          </a:p>
          <a:p>
            <a:pPr lvl="1"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dirty="0"/>
              <a:t>  Take advantage of synergies by leveraging existing SPP systems and processes</a:t>
            </a:r>
          </a:p>
          <a:p>
            <a:r>
              <a:rPr lang="en-US" dirty="0"/>
              <a:t>Design leverages best practices from SPP’s administration of an EIS market 2007-2014 and foundational constructs already in place in the west</a:t>
            </a:r>
          </a:p>
        </p:txBody>
      </p:sp>
    </p:spTree>
    <p:extLst>
      <p:ext uri="{BB962C8B-B14F-4D97-AF65-F5344CB8AC3E}">
        <p14:creationId xmlns:p14="http://schemas.microsoft.com/office/powerpoint/2010/main" val="667673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What </a:t>
            </a:r>
            <a:r>
              <a:rPr lang="en-US" dirty="0" err="1"/>
              <a:t>weis</a:t>
            </a:r>
            <a:r>
              <a:rPr lang="en-US" dirty="0"/>
              <a:t> is not…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Segoe UI" panose="020B0502040204020203" pitchFamily="34" charset="0"/>
              <a:buChar char="X"/>
            </a:pPr>
            <a:r>
              <a:rPr lang="en-US" dirty="0"/>
              <a:t>  Consolidated Balancing Authority</a:t>
            </a:r>
          </a:p>
          <a:p>
            <a:pPr>
              <a:buClr>
                <a:srgbClr val="FF0000"/>
              </a:buClr>
              <a:buFont typeface="Segoe UI" panose="020B0502040204020203" pitchFamily="34" charset="0"/>
              <a:buChar char="X"/>
            </a:pPr>
            <a:r>
              <a:rPr lang="en-US" dirty="0"/>
              <a:t>  Day-Ahead Market</a:t>
            </a:r>
          </a:p>
          <a:p>
            <a:pPr>
              <a:buClr>
                <a:srgbClr val="FF0000"/>
              </a:buClr>
              <a:buFont typeface="Segoe UI" panose="020B0502040204020203" pitchFamily="34" charset="0"/>
              <a:buChar char="X"/>
            </a:pPr>
            <a:r>
              <a:rPr lang="en-US" dirty="0"/>
              <a:t>  TCRs (Congestion Hedging)</a:t>
            </a:r>
          </a:p>
          <a:p>
            <a:pPr>
              <a:buClr>
                <a:srgbClr val="FF0000"/>
              </a:buClr>
              <a:buFont typeface="Segoe UI" panose="020B0502040204020203" pitchFamily="34" charset="0"/>
              <a:buChar char="X"/>
            </a:pPr>
            <a:r>
              <a:rPr lang="en-US" dirty="0"/>
              <a:t>  Other Ancillary Services (Remain Responsibility of BA)</a:t>
            </a:r>
          </a:p>
          <a:p>
            <a:pPr>
              <a:buClr>
                <a:srgbClr val="FF0000"/>
              </a:buClr>
              <a:buFont typeface="Segoe UI" panose="020B0502040204020203" pitchFamily="34" charset="0"/>
              <a:buChar char="X"/>
            </a:pPr>
            <a:r>
              <a:rPr lang="en-US" dirty="0"/>
              <a:t>  Reliability Coordination (Separate RC West Project)</a:t>
            </a:r>
          </a:p>
          <a:p>
            <a:pPr>
              <a:buClr>
                <a:srgbClr val="FF0000"/>
              </a:buClr>
              <a:buFont typeface="Segoe UI" panose="020B0502040204020203" pitchFamily="34" charset="0"/>
              <a:buChar char="X"/>
            </a:pPr>
            <a:r>
              <a:rPr lang="en-US" dirty="0"/>
              <a:t>  Transmission Planning</a:t>
            </a:r>
          </a:p>
          <a:p>
            <a:pPr>
              <a:buClr>
                <a:srgbClr val="FF0000"/>
              </a:buClr>
              <a:buFont typeface="Segoe UI" panose="020B0502040204020203" pitchFamily="34" charset="0"/>
              <a:buChar char="X"/>
            </a:pPr>
            <a:r>
              <a:rPr lang="en-US" dirty="0"/>
              <a:t>  Consolidation of Transmission Tariffs</a:t>
            </a:r>
          </a:p>
        </p:txBody>
      </p:sp>
    </p:spTree>
    <p:extLst>
      <p:ext uri="{BB962C8B-B14F-4D97-AF65-F5344CB8AC3E}">
        <p14:creationId xmlns:p14="http://schemas.microsoft.com/office/powerpoint/2010/main" val="37555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WEIS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395" y="1359735"/>
            <a:ext cx="5511790" cy="4820572"/>
          </a:xfrm>
        </p:spPr>
        <p:txBody>
          <a:bodyPr>
            <a:noAutofit/>
          </a:bodyPr>
          <a:lstStyle/>
          <a:p>
            <a:r>
              <a:rPr lang="en-US" sz="2400" dirty="0"/>
              <a:t>Currently five Market Participants have executed contracts for WEIS Market Services</a:t>
            </a:r>
          </a:p>
          <a:p>
            <a:pPr lvl="1"/>
            <a:r>
              <a:rPr lang="en-US" sz="2000" dirty="0"/>
              <a:t>Basin Electric</a:t>
            </a:r>
          </a:p>
          <a:p>
            <a:pPr lvl="1"/>
            <a:r>
              <a:rPr lang="en-US" sz="2000" dirty="0"/>
              <a:t>Tri-State G&amp;T</a:t>
            </a:r>
          </a:p>
          <a:p>
            <a:pPr lvl="1"/>
            <a:r>
              <a:rPr lang="en-US" sz="2000" dirty="0"/>
              <a:t>WAPA Colorado River Storage Project (CRSP)</a:t>
            </a:r>
          </a:p>
          <a:p>
            <a:pPr lvl="1"/>
            <a:r>
              <a:rPr lang="en-US" sz="2000" dirty="0"/>
              <a:t>WAPA Rocky Mountain Region (RMR)</a:t>
            </a:r>
          </a:p>
          <a:p>
            <a:pPr lvl="1"/>
            <a:r>
              <a:rPr lang="en-US" sz="2000" dirty="0"/>
              <a:t>WAPA Upper Great Plains Region (UGP)</a:t>
            </a:r>
          </a:p>
          <a:p>
            <a:r>
              <a:rPr lang="en-US" sz="2400" dirty="0"/>
              <a:t>Post-launch, SPP will onboard additional market participants according to normal onboarding timelines (approx. every six months)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097" y="1824578"/>
            <a:ext cx="4378051" cy="884675"/>
          </a:xfrm>
          <a:prstGeom prst="rect">
            <a:avLst/>
          </a:prstGeom>
        </p:spPr>
      </p:pic>
      <p:pic>
        <p:nvPicPr>
          <p:cNvPr id="6" name="Picture 5" descr="Image result for tri state generation transmission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3097" y="3189041"/>
            <a:ext cx="3717682" cy="116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jdw0106\AppData\Local\Microsoft\Windows\INetCache\Content.MSO\F3F0AE5A.tmp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3097" y="4830790"/>
            <a:ext cx="3963902" cy="930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597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374" y="495201"/>
            <a:ext cx="91440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95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\\ozark\Communications\LOGOS_PHOTOS_GRAPHICS_STANDARDS\Photos\ArchitecturePicts\IMG_14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711135"/>
            <a:ext cx="12192000" cy="812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92840" y="1844190"/>
            <a:ext cx="4345985" cy="4895468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Rockwell"/>
              <a:cs typeface="Arial" pitchFamily="34" charset="0"/>
            </a:endParaRPr>
          </a:p>
        </p:txBody>
      </p:sp>
      <p:sp>
        <p:nvSpPr>
          <p:cNvPr id="95234" name="Title 1"/>
          <p:cNvSpPr>
            <a:spLocks noGrp="1"/>
          </p:cNvSpPr>
          <p:nvPr>
            <p:ph type="title"/>
          </p:nvPr>
        </p:nvSpPr>
        <p:spPr bwMode="auto">
          <a:xfrm>
            <a:off x="1562249" y="1181409"/>
            <a:ext cx="7269480" cy="1325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>
                <a:solidFill>
                  <a:schemeClr val="tx2">
                    <a:lumMod val="90000"/>
                    <a:lumOff val="10000"/>
                  </a:schemeClr>
                </a:solidFill>
              </a:rPr>
              <a:t>SPP At a Glance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62249" y="2506663"/>
            <a:ext cx="4819129" cy="4351337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2">
                    <a:lumMod val="90000"/>
                    <a:lumOff val="10000"/>
                  </a:schemeClr>
                </a:solidFill>
              </a:rPr>
              <a:t>Located in Little Rock</a:t>
            </a:r>
          </a:p>
          <a:p>
            <a:r>
              <a:rPr lang="en-US">
                <a:solidFill>
                  <a:schemeClr val="tx2">
                    <a:lumMod val="90000"/>
                    <a:lumOff val="10000"/>
                  </a:schemeClr>
                </a:solidFill>
              </a:rPr>
              <a:t>Approx. 600 employees</a:t>
            </a:r>
          </a:p>
          <a:p>
            <a:r>
              <a:rPr lang="en-US">
                <a:solidFill>
                  <a:schemeClr val="tx2">
                    <a:lumMod val="90000"/>
                    <a:lumOff val="10000"/>
                  </a:schemeClr>
                </a:solidFill>
              </a:rPr>
              <a:t>Jobs in IT, electrical engineering, operations, settlements and more</a:t>
            </a:r>
          </a:p>
          <a:p>
            <a:r>
              <a:rPr lang="en-US">
                <a:solidFill>
                  <a:schemeClr val="tx2">
                    <a:lumMod val="90000"/>
                    <a:lumOff val="10000"/>
                  </a:schemeClr>
                </a:solidFill>
              </a:rPr>
              <a:t>24x7 operation</a:t>
            </a:r>
          </a:p>
          <a:p>
            <a:r>
              <a:rPr lang="en-US">
                <a:solidFill>
                  <a:schemeClr val="tx2">
                    <a:lumMod val="90000"/>
                    <a:lumOff val="10000"/>
                  </a:schemeClr>
                </a:solidFill>
              </a:rPr>
              <a:t>Full redundancy and backup site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553306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</a:ln>
        </p:spPr>
        <p:txBody>
          <a:bodyPr vert="horz" wrap="square" lIns="91440" tIns="45720" rIns="91440" bIns="45720" numCol="1" rtlCol="0" anchor="t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sz="2800"/>
              <a:t>North American </a:t>
            </a:r>
            <a:br>
              <a:rPr lang="en-US" sz="2800"/>
            </a:br>
            <a:r>
              <a:rPr lang="en-US" sz="2800"/>
              <a:t>Independent System Operators (ISO) and Regional Transmission Organizations (RTO)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223" y="1597025"/>
            <a:ext cx="5497203" cy="48514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1980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6195" y="4847176"/>
            <a:ext cx="10942151" cy="1448849"/>
          </a:xfrm>
          <a:solidFill>
            <a:schemeClr val="bg2">
              <a:lumMod val="10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Our Mission: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Helping our members work together to keep the lights on … today and in the future.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764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kkxHEb0svoe4ah8p-E2jWo5JOjqOQzM1-FMt8zBly5LpXfBtS2UgXcdGCGvHGQp3QHBS_314EKH1JrIA08H0vfMlytRM9_zRxS22PfnTbixKHwD-4Tw4P-NAypMOgGRp4CogidC_nakI_lKi4wnb7dW6eW7BxVghCvLq7BMhU-KCvZ8r-O-IbKrF9ny1vulEJUU1f9YMDclGS6ucxjJhO219dQiF_NzpE98xbr9tKT2ENaJsr199DbJyBQx8oT82R1_U8gmijESvdpmlZSzdI3RkmftUG1HO4CJwKRu7m-T_zgnNrZuAoW2sF3V-XJC4sQbsGkB-w3sVyeYGK3vHPAQ5PsGUPwerTHl7EUHoAtuF5let7tJrlpsEKVZrtyrFebawps7tE91aWKVU6U7kD0Q-6SKKsFikr5ueUs4HwsxHONpIeaiD5satjuAkvo1Krwn5CQ8tUFOrcbKjA9UMMqGoes9AdJ1g8BubvHXiaGzNeWSP-42BT_9piI3bjceyiquRzuIadYETQkEcVSTRBUqAldoIkPQ5iCvrm7xGb3N0JUP7AlWu74Fuqh7uSMajTce_GdNjuR6ZQzPx6bFRI_i756W-PegYwRxwpmBtphugNGdMggLT_gX7tVBWCJrTOvS2zT-4QRYkfJPTwuknd2Rwl0mSoeNafF0mKO_LfaNgeq_ekW4C1w6aYeoMwV2ku8WfpqUyxLJ_HsCltHW9WyCJpQ=w1156-h937-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19"/>
          <a:stretch>
            <a:fillRect/>
          </a:stretch>
        </p:blipFill>
        <p:spPr bwMode="auto">
          <a:xfrm>
            <a:off x="0" y="-1"/>
            <a:ext cx="12361752" cy="69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3144" y="740229"/>
            <a:ext cx="7576457" cy="5704114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824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8347" y="964458"/>
            <a:ext cx="7005384" cy="708896"/>
          </a:xfrm>
          <a:solidFill>
            <a:schemeClr val="tx2">
              <a:alpha val="70000"/>
            </a:schemeClr>
          </a:solidFill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Our Major Services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888347" y="1961801"/>
            <a:ext cx="3360420" cy="3090038"/>
          </a:xfrm>
          <a:solidFill>
            <a:schemeClr val="tx2">
              <a:alpha val="7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lvl="1" eaLnBrk="1" hangingPunct="1"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Facilitation</a:t>
            </a:r>
          </a:p>
          <a:p>
            <a:pPr lvl="1" eaLnBrk="1" hangingPunct="1"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Reliability Coordination</a:t>
            </a:r>
          </a:p>
          <a:p>
            <a:pPr lvl="1" eaLnBrk="1" hangingPunct="1"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Balancing Authority</a:t>
            </a:r>
          </a:p>
          <a:p>
            <a:pPr lvl="1" eaLnBrk="1" hangingPunct="1"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Transmission Service/Tariff Administration</a:t>
            </a:r>
          </a:p>
        </p:txBody>
      </p:sp>
      <p:sp>
        <p:nvSpPr>
          <p:cNvPr id="138244" name="Content Placeholder 6"/>
          <p:cNvSpPr>
            <a:spLocks noGrp="1"/>
          </p:cNvSpPr>
          <p:nvPr>
            <p:ph sz="half" idx="2"/>
          </p:nvPr>
        </p:nvSpPr>
        <p:spPr bwMode="auto">
          <a:xfrm>
            <a:off x="4536803" y="1961801"/>
            <a:ext cx="3360420" cy="3090038"/>
          </a:xfrm>
          <a:solidFill>
            <a:schemeClr val="tx2">
              <a:alpha val="7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lvl="1" eaLnBrk="1" hangingPunct="1"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Market Operation </a:t>
            </a:r>
          </a:p>
          <a:p>
            <a:pPr lvl="1" eaLnBrk="1" hangingPunct="1"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Transmission Planning</a:t>
            </a:r>
          </a:p>
          <a:p>
            <a:pPr lvl="1" eaLnBrk="1" hangingPunct="1"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8347" y="5340286"/>
            <a:ext cx="7054533" cy="646331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OUR APPROACH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Arial" pitchFamily="34" charset="0"/>
              </a:rPr>
              <a:t>: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Arial" pitchFamily="34" charset="0"/>
              </a:rPr>
              <a:t>Regional, Independent, Cost-Effective and Focused on Reliability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426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" y="0"/>
            <a:ext cx="12252960" cy="68743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629518"/>
            <a:ext cx="10850336" cy="591823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Segoe U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The Value of SPP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403" y="1568177"/>
            <a:ext cx="3610544" cy="48514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838200" y="1847850"/>
            <a:ext cx="6000750" cy="4446588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Transmission planning, market administration, reliability coordination, and other services provide net benefits to SPP’s members in excess of more than $2.2 billion annually at a benefit-to-cost ratio of 14-to-1.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A typical residential customer using 1,000 kWh saves $7.63/month because of the services SPP provides.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97877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130949916"/>
              </p:ext>
            </p:extLst>
          </p:nvPr>
        </p:nvGraphicFramePr>
        <p:xfrm>
          <a:off x="-1871845" y="1422400"/>
          <a:ext cx="12241893" cy="543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75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en-US" sz="2800"/>
              <a:t>SPP’s 99 Members: </a:t>
            </a:r>
            <a:br>
              <a:rPr lang="en-US" altLang="en-US" sz="2800"/>
            </a:br>
            <a:r>
              <a:rPr lang="en-US" altLang="en-US" sz="2800"/>
              <a:t>Independence Through Diversity</a:t>
            </a:r>
          </a:p>
        </p:txBody>
      </p:sp>
      <p:sp>
        <p:nvSpPr>
          <p:cNvPr id="107545" name="TextBox 2"/>
          <p:cNvSpPr txBox="1">
            <a:spLocks noChangeArrowheads="1"/>
          </p:cNvSpPr>
          <p:nvPr/>
        </p:nvSpPr>
        <p:spPr bwMode="auto">
          <a:xfrm>
            <a:off x="612395" y="6314606"/>
            <a:ext cx="12490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i="1">
                <a:solidFill>
                  <a:prstClr val="black"/>
                </a:solidFill>
                <a:cs typeface="Arial" pitchFamily="34" charset="0"/>
              </a:rPr>
              <a:t>July 12, 2019</a:t>
            </a:r>
          </a:p>
        </p:txBody>
      </p:sp>
      <p:sp>
        <p:nvSpPr>
          <p:cNvPr id="7" name="Oval 6"/>
          <p:cNvSpPr/>
          <p:nvPr/>
        </p:nvSpPr>
        <p:spPr>
          <a:xfrm>
            <a:off x="2877977" y="2285999"/>
            <a:ext cx="2742248" cy="28289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ckwell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ckwell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ckwell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ckwell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ckwell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ckwell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ckwell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ckwell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ckwell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7978" y="3515796"/>
            <a:ext cx="274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99 Members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37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Winds of change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6636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06.14"/>
  <p:tag name="AS_TITLE" val="Aspose.Slides for .NET 4.0 Client Profile"/>
  <p:tag name="AS_VERSION" val="19.6"/>
  <p:tag name="CHECKCODE" val="201909131400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814172713000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320173133000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815154832000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913163149000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815154826000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311170957000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3071447510002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814172713000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911115010000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307144359000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307144403000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307144551000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307144359000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307144712000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815161819000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030714463400001"/>
</p:tagLst>
</file>

<file path=ppt/theme/theme1.xml><?xml version="1.0" encoding="utf-8"?>
<a:theme xmlns:a="http://schemas.openxmlformats.org/drawingml/2006/main" name="Custom Design">
  <a:themeElements>
    <a:clrScheme name="SPP Official Branding">
      <a:dk1>
        <a:srgbClr val="2A363B"/>
      </a:dk1>
      <a:lt1>
        <a:sysClr val="window" lastClr="FFFFFF"/>
      </a:lt1>
      <a:dk2>
        <a:srgbClr val="5A6770"/>
      </a:dk2>
      <a:lt2>
        <a:srgbClr val="E7E6E6"/>
      </a:lt2>
      <a:accent1>
        <a:srgbClr val="C7202F"/>
      </a:accent1>
      <a:accent2>
        <a:srgbClr val="2399BB"/>
      </a:accent2>
      <a:accent3>
        <a:srgbClr val="1FBF92"/>
      </a:accent3>
      <a:accent4>
        <a:srgbClr val="FBAB18"/>
      </a:accent4>
      <a:accent5>
        <a:srgbClr val="A142C0"/>
      </a:accent5>
      <a:accent6>
        <a:srgbClr val="A67777"/>
      </a:accent6>
      <a:hlink>
        <a:srgbClr val="2399BB"/>
      </a:hlink>
      <a:folHlink>
        <a:srgbClr val="FBAB18"/>
      </a:folHlink>
    </a:clrScheme>
    <a:fontScheme name="SPP Branding Fonts">
      <a:majorFont>
        <a:latin typeface="Segoe UI Semibold"/>
        <a:ea typeface="Arial" pitchFamily="34" charset="0"/>
        <a:cs typeface="Arial" pitchFamily="34" charset="0"/>
      </a:majorFont>
      <a:minorFont>
        <a:latin typeface="Segoe UI"/>
        <a:ea typeface="Arial" pitchFamily="34" charset="0"/>
        <a:cs typeface="Arial" pitchFamily="34" charset="0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P PPT Template 20190814 FINAL WIDESCREEN.potx" id="{10AD0C55-BE9D-4B13-8D75-74B6445015A1}" vid="{8E0107B0-13B2-48E8-83F3-11EE5F9C4C64}"/>
    </a:ext>
  </a:extLst>
</a:theme>
</file>

<file path=ppt/theme/theme2.xml><?xml version="1.0" encoding="utf-8"?>
<a:theme xmlns:a="http://schemas.openxmlformats.org/drawingml/2006/main" name="Custom Design">
  <a:themeElements>
    <a:clrScheme name="SPP Official Branding">
      <a:dk1>
        <a:srgbClr val="2A363B"/>
      </a:dk1>
      <a:lt1>
        <a:sysClr val="window" lastClr="FFFFFF"/>
      </a:lt1>
      <a:dk2>
        <a:srgbClr val="5A6770"/>
      </a:dk2>
      <a:lt2>
        <a:srgbClr val="E7E6E6"/>
      </a:lt2>
      <a:accent1>
        <a:srgbClr val="C7202F"/>
      </a:accent1>
      <a:accent2>
        <a:srgbClr val="2399BB"/>
      </a:accent2>
      <a:accent3>
        <a:srgbClr val="1FBF92"/>
      </a:accent3>
      <a:accent4>
        <a:srgbClr val="FBAB18"/>
      </a:accent4>
      <a:accent5>
        <a:srgbClr val="A142C0"/>
      </a:accent5>
      <a:accent6>
        <a:srgbClr val="A67777"/>
      </a:accent6>
      <a:hlink>
        <a:srgbClr val="2399BB"/>
      </a:hlink>
      <a:folHlink>
        <a:srgbClr val="FBAB18"/>
      </a:folHlink>
    </a:clrScheme>
    <a:fontScheme name="SPP Branding Fonts">
      <a:majorFont>
        <a:latin typeface="Segoe UI Semibold"/>
        <a:ea typeface="Arial" pitchFamily="34" charset="0"/>
        <a:cs typeface="Arial" pitchFamily="34" charset="0"/>
      </a:majorFont>
      <a:minorFont>
        <a:latin typeface="Segoe UI"/>
        <a:ea typeface="Arial" pitchFamily="34" charset="0"/>
        <a:cs typeface="Arial" pitchFamily="34" charset="0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P PPT Template 20190814 FINAL WIDESCREEN.potx" id="{10AD0C55-BE9D-4B13-8D75-74B6445015A1}" vid="{8E0107B0-13B2-48E8-83F3-11EE5F9C4C64}"/>
    </a:ext>
  </a:extLst>
</a:theme>
</file>

<file path=ppt/theme/theme3.xml><?xml version="1.0" encoding="utf-8"?>
<a:theme xmlns:a="http://schemas.openxmlformats.org/drawingml/2006/main" name="Custom Design">
  <a:themeElements>
    <a:clrScheme name="SPP Official Branding">
      <a:dk1>
        <a:srgbClr val="2A363B"/>
      </a:dk1>
      <a:lt1>
        <a:sysClr val="window" lastClr="FFFFFF"/>
      </a:lt1>
      <a:dk2>
        <a:srgbClr val="5A6770"/>
      </a:dk2>
      <a:lt2>
        <a:srgbClr val="E7E6E6"/>
      </a:lt2>
      <a:accent1>
        <a:srgbClr val="C7202F"/>
      </a:accent1>
      <a:accent2>
        <a:srgbClr val="2399BB"/>
      </a:accent2>
      <a:accent3>
        <a:srgbClr val="1FBF92"/>
      </a:accent3>
      <a:accent4>
        <a:srgbClr val="FBAB18"/>
      </a:accent4>
      <a:accent5>
        <a:srgbClr val="A142C0"/>
      </a:accent5>
      <a:accent6>
        <a:srgbClr val="A67777"/>
      </a:accent6>
      <a:hlink>
        <a:srgbClr val="2399BB"/>
      </a:hlink>
      <a:folHlink>
        <a:srgbClr val="FBAB18"/>
      </a:folHlink>
    </a:clrScheme>
    <a:fontScheme name="SPP Branding Fonts">
      <a:majorFont>
        <a:latin typeface="Segoe UI Semibold"/>
        <a:ea typeface="Arial" pitchFamily="34" charset="0"/>
        <a:cs typeface="Arial" pitchFamily="34" charset="0"/>
      </a:majorFont>
      <a:minorFont>
        <a:latin typeface="Segoe UI"/>
        <a:ea typeface="Arial" pitchFamily="34" charset="0"/>
        <a:cs typeface="Arial" pitchFamily="34" charset="0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P PPT Template 20190814 FINAL WIDESCREEN.potx" id="{10AD0C55-BE9D-4B13-8D75-74B6445015A1}" vid="{8E0107B0-13B2-48E8-83F3-11EE5F9C4C64}"/>
    </a:ext>
  </a:extLst>
</a:theme>
</file>

<file path=ppt/theme/theme4.xml><?xml version="1.0" encoding="utf-8"?>
<a:theme xmlns:a="http://schemas.openxmlformats.org/drawingml/2006/main" name="Custom Design">
  <a:themeElements>
    <a:clrScheme name="SPP Official Branding">
      <a:dk1>
        <a:srgbClr val="2A363B"/>
      </a:dk1>
      <a:lt1>
        <a:sysClr val="window" lastClr="FFFFFF"/>
      </a:lt1>
      <a:dk2>
        <a:srgbClr val="5A6770"/>
      </a:dk2>
      <a:lt2>
        <a:srgbClr val="E7E6E6"/>
      </a:lt2>
      <a:accent1>
        <a:srgbClr val="C7202F"/>
      </a:accent1>
      <a:accent2>
        <a:srgbClr val="2399BB"/>
      </a:accent2>
      <a:accent3>
        <a:srgbClr val="1FBF92"/>
      </a:accent3>
      <a:accent4>
        <a:srgbClr val="FBAB18"/>
      </a:accent4>
      <a:accent5>
        <a:srgbClr val="A142C0"/>
      </a:accent5>
      <a:accent6>
        <a:srgbClr val="A67777"/>
      </a:accent6>
      <a:hlink>
        <a:srgbClr val="2399BB"/>
      </a:hlink>
      <a:folHlink>
        <a:srgbClr val="FBAB18"/>
      </a:folHlink>
    </a:clrScheme>
    <a:fontScheme name="SPP Branding Fonts">
      <a:majorFont>
        <a:latin typeface="Segoe UI Semibold"/>
        <a:ea typeface="Arial" pitchFamily="34" charset="0"/>
        <a:cs typeface="Arial" pitchFamily="34" charset="0"/>
      </a:majorFont>
      <a:minorFont>
        <a:latin typeface="Segoe UI"/>
        <a:ea typeface="Arial" pitchFamily="34" charset="0"/>
        <a:cs typeface="Arial" pitchFamily="34" charset="0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P PPT Template 20190731 FINAL WIDESCREEN.pptx" id="{9E2D2766-5D7C-4099-BAC0-738114306252}" vid="{E091F1A3-E934-4634-8F05-8C198FB8AFB7}"/>
    </a:ext>
  </a:extLst>
</a:theme>
</file>

<file path=ppt/theme/theme5.xml><?xml version="1.0" encoding="utf-8"?>
<a:theme xmlns:a="http://schemas.openxmlformats.org/drawingml/2006/main" name="Custom Design">
  <a:themeElements>
    <a:clrScheme name="SPP Official Branding">
      <a:dk1>
        <a:srgbClr val="2A363B"/>
      </a:dk1>
      <a:lt1>
        <a:sysClr val="window" lastClr="FFFFFF"/>
      </a:lt1>
      <a:dk2>
        <a:srgbClr val="5A6770"/>
      </a:dk2>
      <a:lt2>
        <a:srgbClr val="E7E6E6"/>
      </a:lt2>
      <a:accent1>
        <a:srgbClr val="C7202F"/>
      </a:accent1>
      <a:accent2>
        <a:srgbClr val="2399BB"/>
      </a:accent2>
      <a:accent3>
        <a:srgbClr val="1FBF92"/>
      </a:accent3>
      <a:accent4>
        <a:srgbClr val="FBAB18"/>
      </a:accent4>
      <a:accent5>
        <a:srgbClr val="A142C0"/>
      </a:accent5>
      <a:accent6>
        <a:srgbClr val="A67777"/>
      </a:accent6>
      <a:hlink>
        <a:srgbClr val="2399BB"/>
      </a:hlink>
      <a:folHlink>
        <a:srgbClr val="FBAB18"/>
      </a:folHlink>
    </a:clrScheme>
    <a:fontScheme name="SPP Branding Fonts">
      <a:majorFont>
        <a:latin typeface="Segoe UI Semibold"/>
        <a:ea typeface="Arial" pitchFamily="34" charset="0"/>
        <a:cs typeface="Arial" pitchFamily="34" charset="0"/>
      </a:majorFont>
      <a:minorFont>
        <a:latin typeface="Segoe UI"/>
        <a:ea typeface="Arial" pitchFamily="34" charset="0"/>
        <a:cs typeface="Arial" pitchFamily="34" charset="0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P PPT Template 20190731 FINAL WIDESCREEN.pptx" id="{9E2D2766-5D7C-4099-BAC0-738114306252}" vid="{E091F1A3-E934-4634-8F05-8C198FB8AFB7}"/>
    </a:ext>
  </a:extLst>
</a:theme>
</file>

<file path=ppt/theme/theme6.xml><?xml version="1.0" encoding="utf-8"?>
<a:theme xmlns:a="http://schemas.openxmlformats.org/drawingml/2006/main" name="Custom Design">
  <a:themeElements>
    <a:clrScheme name="SPP Official Branding">
      <a:dk1>
        <a:srgbClr val="2A363B"/>
      </a:dk1>
      <a:lt1>
        <a:sysClr val="window" lastClr="FFFFFF"/>
      </a:lt1>
      <a:dk2>
        <a:srgbClr val="5A6770"/>
      </a:dk2>
      <a:lt2>
        <a:srgbClr val="E7E6E6"/>
      </a:lt2>
      <a:accent1>
        <a:srgbClr val="C7202F"/>
      </a:accent1>
      <a:accent2>
        <a:srgbClr val="2399BB"/>
      </a:accent2>
      <a:accent3>
        <a:srgbClr val="1FBF92"/>
      </a:accent3>
      <a:accent4>
        <a:srgbClr val="FBAB18"/>
      </a:accent4>
      <a:accent5>
        <a:srgbClr val="A142C0"/>
      </a:accent5>
      <a:accent6>
        <a:srgbClr val="A67777"/>
      </a:accent6>
      <a:hlink>
        <a:srgbClr val="2399BB"/>
      </a:hlink>
      <a:folHlink>
        <a:srgbClr val="FBAB18"/>
      </a:folHlink>
    </a:clrScheme>
    <a:fontScheme name="SPP Branding Fonts">
      <a:majorFont>
        <a:latin typeface="Segoe UI Semibold"/>
        <a:ea typeface="Arial" pitchFamily="34" charset="0"/>
        <a:cs typeface="Arial" pitchFamily="34" charset="0"/>
      </a:majorFont>
      <a:minorFont>
        <a:latin typeface="Segoe UI"/>
        <a:ea typeface="Arial" pitchFamily="34" charset="0"/>
        <a:cs typeface="Arial" pitchFamily="34" charset="0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P PPT Template 20190814 FINAL WIDESCREEN.potx" id="{10AD0C55-BE9D-4B13-8D75-74B6445015A1}" vid="{8E0107B0-13B2-48E8-83F3-11EE5F9C4C64}"/>
    </a:ext>
  </a:extLst>
</a:theme>
</file>

<file path=ppt/theme/theme7.xml><?xml version="1.0" encoding="utf-8"?>
<a:theme xmlns:a="http://schemas.openxmlformats.org/drawingml/2006/main" name="1_Custom Design">
  <a:themeElements>
    <a:clrScheme name="SPP Official Branding">
      <a:dk1>
        <a:srgbClr val="2A363B"/>
      </a:dk1>
      <a:lt1>
        <a:sysClr val="window" lastClr="FFFFFF"/>
      </a:lt1>
      <a:dk2>
        <a:srgbClr val="5A6770"/>
      </a:dk2>
      <a:lt2>
        <a:srgbClr val="E7E6E6"/>
      </a:lt2>
      <a:accent1>
        <a:srgbClr val="C7202F"/>
      </a:accent1>
      <a:accent2>
        <a:srgbClr val="2399BB"/>
      </a:accent2>
      <a:accent3>
        <a:srgbClr val="1FBF92"/>
      </a:accent3>
      <a:accent4>
        <a:srgbClr val="FBAB18"/>
      </a:accent4>
      <a:accent5>
        <a:srgbClr val="A142C0"/>
      </a:accent5>
      <a:accent6>
        <a:srgbClr val="A67777"/>
      </a:accent6>
      <a:hlink>
        <a:srgbClr val="2399BB"/>
      </a:hlink>
      <a:folHlink>
        <a:srgbClr val="FBAB18"/>
      </a:folHlink>
    </a:clrScheme>
    <a:fontScheme name="SPP Branding Font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1193</Words>
  <Application>Microsoft Macintosh PowerPoint</Application>
  <PresentationFormat>Widescreen</PresentationFormat>
  <Paragraphs>166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Calibri</vt:lpstr>
      <vt:lpstr>Rockwell</vt:lpstr>
      <vt:lpstr>Segoe UI</vt:lpstr>
      <vt:lpstr>Segoe UI Black</vt:lpstr>
      <vt:lpstr>Segoe UI Light</vt:lpstr>
      <vt:lpstr>Segoe UI Semibold</vt:lpstr>
      <vt:lpstr>Segoe UI Semilight</vt:lpstr>
      <vt:lpstr>Wingdings</vt:lpstr>
      <vt:lpstr>Custom Design</vt:lpstr>
      <vt:lpstr>Custom Design</vt:lpstr>
      <vt:lpstr>Custom Design</vt:lpstr>
      <vt:lpstr>Custom Design</vt:lpstr>
      <vt:lpstr>Custom Design</vt:lpstr>
      <vt:lpstr>Custom Design</vt:lpstr>
      <vt:lpstr>1_Custom Design</vt:lpstr>
      <vt:lpstr>TAPS 2019 Fall Conference</vt:lpstr>
      <vt:lpstr>Who we are</vt:lpstr>
      <vt:lpstr>SPP At a Glance</vt:lpstr>
      <vt:lpstr>North American  Independent System Operators (ISO) and Regional Transmission Organizations (RTO)</vt:lpstr>
      <vt:lpstr>Our Mission:  Helping our members work together to keep the lights on … today and in the future.</vt:lpstr>
      <vt:lpstr>Our Major Services</vt:lpstr>
      <vt:lpstr>The Value of SPP</vt:lpstr>
      <vt:lpstr>SPP’s 99 Members:  Independence Through Diversity</vt:lpstr>
      <vt:lpstr>Winds of change</vt:lpstr>
      <vt:lpstr>PowerPoint Presentation</vt:lpstr>
      <vt:lpstr>% OF New Electricity Generation in U.S. RTOs New generation built in each RTO since 2012 including what will be built through 2022</vt:lpstr>
      <vt:lpstr>PowerPoint Presentation</vt:lpstr>
      <vt:lpstr>2018 Annual Average Spot Prices</vt:lpstr>
      <vt:lpstr>Why Generation Diversity Matters: SPP’s record Wind Swing (13.3 GW in 22 hours)</vt:lpstr>
      <vt:lpstr>MIN AND MAX PERCENT OF  GENERATION MIX BY FUEL TYPE</vt:lpstr>
      <vt:lpstr>Notable Market Initiatives</vt:lpstr>
      <vt:lpstr>PowerPoint Presentation</vt:lpstr>
      <vt:lpstr>Western Energy Services</vt:lpstr>
      <vt:lpstr>Western Energy Services</vt:lpstr>
      <vt:lpstr>Western Reliability Coordination Services  SPP-provided RC services will go live December 2019</vt:lpstr>
      <vt:lpstr>WEIS OVERVIEW</vt:lpstr>
      <vt:lpstr>What weis is not…</vt:lpstr>
      <vt:lpstr>Current WEIS Status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SPP 101</dc:title>
  <dc:creator>David Kelley</dc:creator>
  <cp:lastModifiedBy>John Twitty</cp:lastModifiedBy>
  <cp:revision>13</cp:revision>
  <cp:lastPrinted>2019-09-18T14:33:53Z</cp:lastPrinted>
  <dcterms:created xsi:type="dcterms:W3CDTF">2019-09-18T18:33:53Z</dcterms:created>
  <dcterms:modified xsi:type="dcterms:W3CDTF">2019-10-18T15:14:51Z</dcterms:modified>
</cp:coreProperties>
</file>