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5" r:id="rId4"/>
  </p:sldMasterIdLst>
  <p:notesMasterIdLst>
    <p:notesMasterId r:id="rId20"/>
  </p:notesMasterIdLst>
  <p:sldIdLst>
    <p:sldId id="256" r:id="rId5"/>
    <p:sldId id="272" r:id="rId6"/>
    <p:sldId id="262" r:id="rId7"/>
    <p:sldId id="263" r:id="rId8"/>
    <p:sldId id="260" r:id="rId9"/>
    <p:sldId id="259" r:id="rId10"/>
    <p:sldId id="269" r:id="rId11"/>
    <p:sldId id="271" r:id="rId12"/>
    <p:sldId id="261" r:id="rId13"/>
    <p:sldId id="264" r:id="rId14"/>
    <p:sldId id="265" r:id="rId15"/>
    <p:sldId id="266" r:id="rId16"/>
    <p:sldId id="267" r:id="rId17"/>
    <p:sldId id="270" r:id="rId18"/>
    <p:sldId id="268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1217"/>
    <a:srgbClr val="581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70287" autoAdjust="0"/>
  </p:normalViewPr>
  <p:slideViewPr>
    <p:cSldViewPr snapToGrid="0" snapToObjects="1">
      <p:cViewPr varScale="1">
        <p:scale>
          <a:sx n="105" d="100"/>
          <a:sy n="105" d="100"/>
        </p:scale>
        <p:origin x="182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24009-93D4-4476-B393-16545A119D7C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013DB4-3BA9-4FFF-B4B7-9B8D95B1F620}">
      <dgm:prSet phldrT="[Text]"/>
      <dgm:spPr/>
      <dgm:t>
        <a:bodyPr/>
        <a:lstStyle/>
        <a:p>
          <a:r>
            <a:rPr lang="en-US" dirty="0"/>
            <a:t>Federal &amp; International Examples</a:t>
          </a:r>
        </a:p>
      </dgm:t>
    </dgm:pt>
    <dgm:pt modelId="{4756E000-A12E-4918-9140-3FDE07ED9F82}" type="parTrans" cxnId="{2AEDEF0E-C601-4531-9791-5B3E326C5820}">
      <dgm:prSet/>
      <dgm:spPr/>
      <dgm:t>
        <a:bodyPr/>
        <a:lstStyle/>
        <a:p>
          <a:endParaRPr lang="en-US"/>
        </a:p>
      </dgm:t>
    </dgm:pt>
    <dgm:pt modelId="{34B910C7-A984-4464-8980-81651FF2B25F}" type="sibTrans" cxnId="{2AEDEF0E-C601-4531-9791-5B3E326C5820}">
      <dgm:prSet/>
      <dgm:spPr/>
      <dgm:t>
        <a:bodyPr/>
        <a:lstStyle/>
        <a:p>
          <a:endParaRPr lang="en-US"/>
        </a:p>
      </dgm:t>
    </dgm:pt>
    <dgm:pt modelId="{DE012926-1945-472F-9E8F-3A98A4D604CB}">
      <dgm:prSet phldrT="[Text]"/>
      <dgm:spPr/>
      <dgm:t>
        <a:bodyPr/>
        <a:lstStyle/>
        <a:p>
          <a:r>
            <a:rPr lang="en-US" dirty="0"/>
            <a:t>Current RTO examples</a:t>
          </a:r>
        </a:p>
      </dgm:t>
    </dgm:pt>
    <dgm:pt modelId="{5D7C274F-5DC2-4B8F-B546-AD09EAFF526E}" type="parTrans" cxnId="{D28341EC-1A0F-49D0-8FA0-B45685C20037}">
      <dgm:prSet/>
      <dgm:spPr/>
      <dgm:t>
        <a:bodyPr/>
        <a:lstStyle/>
        <a:p>
          <a:endParaRPr lang="en-US"/>
        </a:p>
      </dgm:t>
    </dgm:pt>
    <dgm:pt modelId="{4855F341-D5F0-4B8F-B1B6-02287E134C87}" type="sibTrans" cxnId="{D28341EC-1A0F-49D0-8FA0-B45685C20037}">
      <dgm:prSet/>
      <dgm:spPr/>
      <dgm:t>
        <a:bodyPr/>
        <a:lstStyle/>
        <a:p>
          <a:endParaRPr lang="en-US"/>
        </a:p>
      </dgm:t>
    </dgm:pt>
    <dgm:pt modelId="{C9909513-33A6-4C1E-940C-FB6F031379FA}">
      <dgm:prSet phldrT="[Text]"/>
      <dgm:spPr/>
      <dgm:t>
        <a:bodyPr/>
        <a:lstStyle/>
        <a:p>
          <a:r>
            <a:rPr lang="en-US" dirty="0"/>
            <a:t>Views from experts</a:t>
          </a:r>
        </a:p>
      </dgm:t>
    </dgm:pt>
    <dgm:pt modelId="{CFC9A48B-23D4-445F-969B-8BF9FE3A28E9}" type="parTrans" cxnId="{BF3C8693-21BB-4E48-8919-D2373298BBC8}">
      <dgm:prSet/>
      <dgm:spPr/>
      <dgm:t>
        <a:bodyPr/>
        <a:lstStyle/>
        <a:p>
          <a:endParaRPr lang="en-US"/>
        </a:p>
      </dgm:t>
    </dgm:pt>
    <dgm:pt modelId="{8484987B-DD23-410C-9D7E-6EBB0E7BDE37}" type="sibTrans" cxnId="{BF3C8693-21BB-4E48-8919-D2373298BBC8}">
      <dgm:prSet/>
      <dgm:spPr/>
      <dgm:t>
        <a:bodyPr/>
        <a:lstStyle/>
        <a:p>
          <a:endParaRPr lang="en-US"/>
        </a:p>
      </dgm:t>
    </dgm:pt>
    <dgm:pt modelId="{A2B60692-D683-413E-A1E8-E32A9760C428}">
      <dgm:prSet phldrT="[Text]"/>
      <dgm:spPr/>
      <dgm:t>
        <a:bodyPr/>
        <a:lstStyle/>
        <a:p>
          <a:r>
            <a:rPr lang="en-US" dirty="0"/>
            <a:t>Stakeholder perspectives</a:t>
          </a:r>
        </a:p>
      </dgm:t>
    </dgm:pt>
    <dgm:pt modelId="{78C14909-8ECB-4CCB-A98E-A8A4C323C133}" type="parTrans" cxnId="{A2E9509A-F247-440E-BE22-3BA184CD7D74}">
      <dgm:prSet/>
      <dgm:spPr/>
      <dgm:t>
        <a:bodyPr/>
        <a:lstStyle/>
        <a:p>
          <a:endParaRPr lang="en-US"/>
        </a:p>
      </dgm:t>
    </dgm:pt>
    <dgm:pt modelId="{A6F19AE0-E8A7-4C92-93BA-86C9A8690CC1}" type="sibTrans" cxnId="{A2E9509A-F247-440E-BE22-3BA184CD7D74}">
      <dgm:prSet/>
      <dgm:spPr/>
      <dgm:t>
        <a:bodyPr/>
        <a:lstStyle/>
        <a:p>
          <a:endParaRPr lang="en-US"/>
        </a:p>
      </dgm:t>
    </dgm:pt>
    <dgm:pt modelId="{3E6F0520-65A9-4488-9DF2-A0F9C20DA1A2}" type="pres">
      <dgm:prSet presAssocID="{F1B24009-93D4-4476-B393-16545A119D7C}" presName="diagram" presStyleCnt="0">
        <dgm:presLayoutVars>
          <dgm:dir/>
          <dgm:resizeHandles val="exact"/>
        </dgm:presLayoutVars>
      </dgm:prSet>
      <dgm:spPr/>
    </dgm:pt>
    <dgm:pt modelId="{3959C38A-E9E7-4443-B16B-6265493907A0}" type="pres">
      <dgm:prSet presAssocID="{AA013DB4-3BA9-4FFF-B4B7-9B8D95B1F620}" presName="node" presStyleLbl="node1" presStyleIdx="0" presStyleCnt="4">
        <dgm:presLayoutVars>
          <dgm:bulletEnabled val="1"/>
        </dgm:presLayoutVars>
      </dgm:prSet>
      <dgm:spPr/>
    </dgm:pt>
    <dgm:pt modelId="{60EA4B7A-B24A-4FBC-B4E6-AEF28103CD75}" type="pres">
      <dgm:prSet presAssocID="{34B910C7-A984-4464-8980-81651FF2B25F}" presName="sibTrans" presStyleCnt="0"/>
      <dgm:spPr/>
    </dgm:pt>
    <dgm:pt modelId="{44006C84-6612-44F0-B337-F3D334B7AE92}" type="pres">
      <dgm:prSet presAssocID="{DE012926-1945-472F-9E8F-3A98A4D604CB}" presName="node" presStyleLbl="node1" presStyleIdx="1" presStyleCnt="4">
        <dgm:presLayoutVars>
          <dgm:bulletEnabled val="1"/>
        </dgm:presLayoutVars>
      </dgm:prSet>
      <dgm:spPr/>
    </dgm:pt>
    <dgm:pt modelId="{9D92CD4C-9A19-4CA7-801E-507040AE0816}" type="pres">
      <dgm:prSet presAssocID="{4855F341-D5F0-4B8F-B1B6-02287E134C87}" presName="sibTrans" presStyleCnt="0"/>
      <dgm:spPr/>
    </dgm:pt>
    <dgm:pt modelId="{6B595D64-51E9-4F3B-9879-4DB1C56F5DCA}" type="pres">
      <dgm:prSet presAssocID="{C9909513-33A6-4C1E-940C-FB6F031379FA}" presName="node" presStyleLbl="node1" presStyleIdx="2" presStyleCnt="4">
        <dgm:presLayoutVars>
          <dgm:bulletEnabled val="1"/>
        </dgm:presLayoutVars>
      </dgm:prSet>
      <dgm:spPr/>
    </dgm:pt>
    <dgm:pt modelId="{7D0827A1-1FFA-4790-966B-92C1ADD9F925}" type="pres">
      <dgm:prSet presAssocID="{8484987B-DD23-410C-9D7E-6EBB0E7BDE37}" presName="sibTrans" presStyleCnt="0"/>
      <dgm:spPr/>
    </dgm:pt>
    <dgm:pt modelId="{CE095B09-2422-40F6-BF03-41DCFE1F4583}" type="pres">
      <dgm:prSet presAssocID="{A2B60692-D683-413E-A1E8-E32A9760C428}" presName="node" presStyleLbl="node1" presStyleIdx="3" presStyleCnt="4">
        <dgm:presLayoutVars>
          <dgm:bulletEnabled val="1"/>
        </dgm:presLayoutVars>
      </dgm:prSet>
      <dgm:spPr/>
    </dgm:pt>
  </dgm:ptLst>
  <dgm:cxnLst>
    <dgm:cxn modelId="{2AEDEF0E-C601-4531-9791-5B3E326C5820}" srcId="{F1B24009-93D4-4476-B393-16545A119D7C}" destId="{AA013DB4-3BA9-4FFF-B4B7-9B8D95B1F620}" srcOrd="0" destOrd="0" parTransId="{4756E000-A12E-4918-9140-3FDE07ED9F82}" sibTransId="{34B910C7-A984-4464-8980-81651FF2B25F}"/>
    <dgm:cxn modelId="{0D580858-BD29-4B89-833D-A8DA2C14A2B4}" type="presOf" srcId="{DE012926-1945-472F-9E8F-3A98A4D604CB}" destId="{44006C84-6612-44F0-B337-F3D334B7AE92}" srcOrd="0" destOrd="0" presId="urn:microsoft.com/office/officeart/2005/8/layout/default"/>
    <dgm:cxn modelId="{03401D8D-0A7C-4BC3-9465-8F2626FC227F}" type="presOf" srcId="{A2B60692-D683-413E-A1E8-E32A9760C428}" destId="{CE095B09-2422-40F6-BF03-41DCFE1F4583}" srcOrd="0" destOrd="0" presId="urn:microsoft.com/office/officeart/2005/8/layout/default"/>
    <dgm:cxn modelId="{97F91291-823B-4637-A6B0-EA0D07BDE6B1}" type="presOf" srcId="{AA013DB4-3BA9-4FFF-B4B7-9B8D95B1F620}" destId="{3959C38A-E9E7-4443-B16B-6265493907A0}" srcOrd="0" destOrd="0" presId="urn:microsoft.com/office/officeart/2005/8/layout/default"/>
    <dgm:cxn modelId="{BF3C8693-21BB-4E48-8919-D2373298BBC8}" srcId="{F1B24009-93D4-4476-B393-16545A119D7C}" destId="{C9909513-33A6-4C1E-940C-FB6F031379FA}" srcOrd="2" destOrd="0" parTransId="{CFC9A48B-23D4-445F-969B-8BF9FE3A28E9}" sibTransId="{8484987B-DD23-410C-9D7E-6EBB0E7BDE37}"/>
    <dgm:cxn modelId="{A6594095-AEB7-4D3F-A5A5-394710FE1896}" type="presOf" srcId="{F1B24009-93D4-4476-B393-16545A119D7C}" destId="{3E6F0520-65A9-4488-9DF2-A0F9C20DA1A2}" srcOrd="0" destOrd="0" presId="urn:microsoft.com/office/officeart/2005/8/layout/default"/>
    <dgm:cxn modelId="{A2E9509A-F247-440E-BE22-3BA184CD7D74}" srcId="{F1B24009-93D4-4476-B393-16545A119D7C}" destId="{A2B60692-D683-413E-A1E8-E32A9760C428}" srcOrd="3" destOrd="0" parTransId="{78C14909-8ECB-4CCB-A98E-A8A4C323C133}" sibTransId="{A6F19AE0-E8A7-4C92-93BA-86C9A8690CC1}"/>
    <dgm:cxn modelId="{2A4E62EA-C95E-4850-BA38-FD0E7A5A4709}" type="presOf" srcId="{C9909513-33A6-4C1E-940C-FB6F031379FA}" destId="{6B595D64-51E9-4F3B-9879-4DB1C56F5DCA}" srcOrd="0" destOrd="0" presId="urn:microsoft.com/office/officeart/2005/8/layout/default"/>
    <dgm:cxn modelId="{D28341EC-1A0F-49D0-8FA0-B45685C20037}" srcId="{F1B24009-93D4-4476-B393-16545A119D7C}" destId="{DE012926-1945-472F-9E8F-3A98A4D604CB}" srcOrd="1" destOrd="0" parTransId="{5D7C274F-5DC2-4B8F-B546-AD09EAFF526E}" sibTransId="{4855F341-D5F0-4B8F-B1B6-02287E134C87}"/>
    <dgm:cxn modelId="{A6BA5685-F19B-4FDD-85A8-38752F9E5806}" type="presParOf" srcId="{3E6F0520-65A9-4488-9DF2-A0F9C20DA1A2}" destId="{3959C38A-E9E7-4443-B16B-6265493907A0}" srcOrd="0" destOrd="0" presId="urn:microsoft.com/office/officeart/2005/8/layout/default"/>
    <dgm:cxn modelId="{60CC13AE-0C0A-4A72-AB3D-AA5EBB109A2A}" type="presParOf" srcId="{3E6F0520-65A9-4488-9DF2-A0F9C20DA1A2}" destId="{60EA4B7A-B24A-4FBC-B4E6-AEF28103CD75}" srcOrd="1" destOrd="0" presId="urn:microsoft.com/office/officeart/2005/8/layout/default"/>
    <dgm:cxn modelId="{65DCBB02-2444-4A2E-A0F4-04CDA0D06064}" type="presParOf" srcId="{3E6F0520-65A9-4488-9DF2-A0F9C20DA1A2}" destId="{44006C84-6612-44F0-B337-F3D334B7AE92}" srcOrd="2" destOrd="0" presId="urn:microsoft.com/office/officeart/2005/8/layout/default"/>
    <dgm:cxn modelId="{D2B69FF6-BCEF-462F-A6C8-A7A6D77072AD}" type="presParOf" srcId="{3E6F0520-65A9-4488-9DF2-A0F9C20DA1A2}" destId="{9D92CD4C-9A19-4CA7-801E-507040AE0816}" srcOrd="3" destOrd="0" presId="urn:microsoft.com/office/officeart/2005/8/layout/default"/>
    <dgm:cxn modelId="{6B67745B-EF10-44B1-A594-F7D2725C6C92}" type="presParOf" srcId="{3E6F0520-65A9-4488-9DF2-A0F9C20DA1A2}" destId="{6B595D64-51E9-4F3B-9879-4DB1C56F5DCA}" srcOrd="4" destOrd="0" presId="urn:microsoft.com/office/officeart/2005/8/layout/default"/>
    <dgm:cxn modelId="{EBCE81D9-5C5A-45DB-B123-D80FFEAF15F9}" type="presParOf" srcId="{3E6F0520-65A9-4488-9DF2-A0F9C20DA1A2}" destId="{7D0827A1-1FFA-4790-966B-92C1ADD9F925}" srcOrd="5" destOrd="0" presId="urn:microsoft.com/office/officeart/2005/8/layout/default"/>
    <dgm:cxn modelId="{EB0DA43E-CA6A-46AB-9983-AC846DEC9940}" type="presParOf" srcId="{3E6F0520-65A9-4488-9DF2-A0F9C20DA1A2}" destId="{CE095B09-2422-40F6-BF03-41DCFE1F458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9C38A-E9E7-4443-B16B-6265493907A0}">
      <dsp:nvSpPr>
        <dsp:cNvPr id="0" name=""/>
        <dsp:cNvSpPr/>
      </dsp:nvSpPr>
      <dsp:spPr>
        <a:xfrm>
          <a:off x="586" y="575785"/>
          <a:ext cx="2288382" cy="1373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Federal &amp; International Examples</a:t>
          </a:r>
        </a:p>
      </dsp:txBody>
      <dsp:txXfrm>
        <a:off x="586" y="575785"/>
        <a:ext cx="2288382" cy="1373029"/>
      </dsp:txXfrm>
    </dsp:sp>
    <dsp:sp modelId="{44006C84-6612-44F0-B337-F3D334B7AE92}">
      <dsp:nvSpPr>
        <dsp:cNvPr id="0" name=""/>
        <dsp:cNvSpPr/>
      </dsp:nvSpPr>
      <dsp:spPr>
        <a:xfrm>
          <a:off x="2517807" y="575785"/>
          <a:ext cx="2288382" cy="1373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Current RTO examples</a:t>
          </a:r>
        </a:p>
      </dsp:txBody>
      <dsp:txXfrm>
        <a:off x="2517807" y="575785"/>
        <a:ext cx="2288382" cy="1373029"/>
      </dsp:txXfrm>
    </dsp:sp>
    <dsp:sp modelId="{6B595D64-51E9-4F3B-9879-4DB1C56F5DCA}">
      <dsp:nvSpPr>
        <dsp:cNvPr id="0" name=""/>
        <dsp:cNvSpPr/>
      </dsp:nvSpPr>
      <dsp:spPr>
        <a:xfrm>
          <a:off x="586" y="2177653"/>
          <a:ext cx="2288382" cy="1373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Views from experts</a:t>
          </a:r>
        </a:p>
      </dsp:txBody>
      <dsp:txXfrm>
        <a:off x="586" y="2177653"/>
        <a:ext cx="2288382" cy="1373029"/>
      </dsp:txXfrm>
    </dsp:sp>
    <dsp:sp modelId="{CE095B09-2422-40F6-BF03-41DCFE1F4583}">
      <dsp:nvSpPr>
        <dsp:cNvPr id="0" name=""/>
        <dsp:cNvSpPr/>
      </dsp:nvSpPr>
      <dsp:spPr>
        <a:xfrm>
          <a:off x="2517807" y="2177653"/>
          <a:ext cx="2288382" cy="1373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Stakeholder perspectives</a:t>
          </a:r>
        </a:p>
      </dsp:txBody>
      <dsp:txXfrm>
        <a:off x="2517807" y="2177653"/>
        <a:ext cx="2288382" cy="1373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1F342-230F-4D64-B670-7133E759C7EA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05F70-593E-49FF-B905-598D92F2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1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Congratulations on the milestone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It’s a big deal to have the number of big hits and accomplishments that this organization has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Staying relevant and driving discussion over 30 years is no easy task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OMS recently celebrated our 15 year anniversary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Power of working together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As wholesale markets &amp; technology have evolved, the role of OMS has become increasingly important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Commissions have struggled to replace institutional knowledge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Important to draw upon a broad group of experience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I’d assume TAPS has a similar experience to some extent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5F70-593E-49FF-B905-598D92F264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29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LRTPP</a:t>
            </a:r>
          </a:p>
          <a:p>
            <a:pPr marL="171450" indent="-171450">
              <a:buFontTx/>
              <a:buChar char="-"/>
            </a:pPr>
            <a:r>
              <a:rPr lang="en-US" dirty="0"/>
              <a:t>Value in moving ahead with analysis now, given timeline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Intended to start a conversation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Importance of state input in future resource outlook</a:t>
            </a:r>
          </a:p>
          <a:p>
            <a:pPr marL="171450" indent="-171450">
              <a:buFontTx/>
              <a:buChar char="-"/>
            </a:pPr>
            <a:r>
              <a:rPr lang="en-US" dirty="0"/>
              <a:t>Look at changing needs of Tx system</a:t>
            </a:r>
          </a:p>
          <a:p>
            <a:pPr marL="171450" indent="-171450">
              <a:buFontTx/>
              <a:buChar char="-"/>
            </a:pPr>
            <a:r>
              <a:rPr lang="en-US" dirty="0"/>
              <a:t>Beneficiary pays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5F70-593E-49FF-B905-598D92F264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11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5F70-593E-49FF-B905-598D92F264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1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Also mention associate members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TAPS members located in all MISO states except MS, MT, and Manitoba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5F70-593E-49FF-B905-598D92F264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0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First among equals</a:t>
            </a:r>
          </a:p>
          <a:p>
            <a:pPr marL="171450" indent="-171450">
              <a:buFontTx/>
              <a:buChar char="-"/>
            </a:pPr>
            <a:r>
              <a:rPr lang="en-US" dirty="0"/>
              <a:t>Most on AC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5F70-593E-49FF-B905-598D92F264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Out executive committee oversees the day to day operation of the organization.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These members are the most involved in the MISO stakeholder process, at FERC, etc. 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President plays a key role in setting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5F70-593E-49FF-B905-598D92F264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2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Some states are driving the bus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sit in the back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are following the bus to school by their own means of transportation.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5F70-593E-49FF-B905-598D92F264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5F70-593E-49FF-B905-598D92F264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3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Will talk on a later slide about some expected upcoming work on resource adequacy</a:t>
            </a:r>
          </a:p>
          <a:p>
            <a:pPr marL="171450" indent="-171450">
              <a:buFontTx/>
              <a:buChar char="-"/>
            </a:pPr>
            <a:r>
              <a:rPr lang="en-US" dirty="0"/>
              <a:t>OMS/TAPs alignment in NOI on incentives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RTO adder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Keep risk/challenges framework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State vs. federal policy battles that are going on in PJM are happening a little differently w/in MISO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Resource decisions link to DER &amp; transmission planning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5F70-593E-49FF-B905-598D92F264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02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Long, complex seam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issues are big for single entities, but not from an overall market perspective</a:t>
            </a:r>
          </a:p>
          <a:p>
            <a:pPr marL="171450" indent="-171450">
              <a:buFontTx/>
              <a:buChar char="-"/>
            </a:pPr>
            <a:r>
              <a:rPr lang="en-US" dirty="0"/>
              <a:t>different issues in different areas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5F70-593E-49FF-B905-598D92F264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84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Difficulty getting right people in the discussions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Attempting to understand state-led grid-mod efforts, and rate design, impact on wholesale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05F70-593E-49FF-B905-598D92F264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4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9560" y="2480004"/>
            <a:ext cx="5787240" cy="102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9562" y="3783236"/>
            <a:ext cx="578724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41932"/>
            <a:ext cx="2590800" cy="5185433"/>
          </a:xfrm>
          <a:prstGeom prst="rect">
            <a:avLst/>
          </a:prstGeom>
          <a:solidFill>
            <a:srgbClr val="5816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99562" y="3630170"/>
            <a:ext cx="5787241" cy="0"/>
          </a:xfrm>
          <a:prstGeom prst="line">
            <a:avLst/>
          </a:prstGeom>
          <a:ln w="38100" cmpd="sng">
            <a:solidFill>
              <a:srgbClr val="6E12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MS_logo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5"/>
          <a:stretch/>
        </p:blipFill>
        <p:spPr>
          <a:xfrm>
            <a:off x="4563001" y="117417"/>
            <a:ext cx="2460357" cy="22095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640689" y="-41932"/>
            <a:ext cx="0" cy="5185433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7625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13972" y="4823702"/>
            <a:ext cx="236893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0" i="0" dirty="0">
                <a:solidFill>
                  <a:schemeClr val="bg1"/>
                </a:solidFill>
                <a:latin typeface="Avenir Book"/>
                <a:cs typeface="Avenir Book"/>
              </a:rPr>
              <a:t>Organization of MISO States</a:t>
            </a:r>
          </a:p>
        </p:txBody>
      </p:sp>
      <p:pic>
        <p:nvPicPr>
          <p:cNvPr id="16" name="Picture 15" descr="OMS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5" y="3572600"/>
            <a:ext cx="1523627" cy="11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2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04" y="205979"/>
            <a:ext cx="81229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3804" y="1200151"/>
            <a:ext cx="8122997" cy="33944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673-CE80-4140-883F-D8BD26E7E2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4028" y="-29952"/>
            <a:ext cx="402151" cy="5185433"/>
          </a:xfrm>
          <a:prstGeom prst="rect">
            <a:avLst/>
          </a:prstGeom>
          <a:solidFill>
            <a:srgbClr val="5816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28013" y="-29952"/>
            <a:ext cx="0" cy="5185433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7625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MS_logo.eps">
            <a:extLst>
              <a:ext uri="{FF2B5EF4-FFF2-40B4-BE49-F238E27FC236}">
                <a16:creationId xmlns:a16="http://schemas.microsoft.com/office/drawing/2014/main" id="{BE624261-44CC-DC47-8A2C-FCF0BE84E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5"/>
          <a:stretch/>
        </p:blipFill>
        <p:spPr>
          <a:xfrm>
            <a:off x="563803" y="4546708"/>
            <a:ext cx="619111" cy="5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40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3805" y="205980"/>
            <a:ext cx="5913197" cy="4340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673-CE80-4140-883F-D8BD26E7E2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4028" y="-29952"/>
            <a:ext cx="402151" cy="5185433"/>
          </a:xfrm>
          <a:prstGeom prst="rect">
            <a:avLst/>
          </a:prstGeom>
          <a:solidFill>
            <a:srgbClr val="5816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28013" y="-29952"/>
            <a:ext cx="0" cy="5185433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7625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MS_logo.eps">
            <a:extLst>
              <a:ext uri="{FF2B5EF4-FFF2-40B4-BE49-F238E27FC236}">
                <a16:creationId xmlns:a16="http://schemas.microsoft.com/office/drawing/2014/main" id="{1B543111-A3BA-7E4E-81EA-1DDBA3625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5"/>
          <a:stretch/>
        </p:blipFill>
        <p:spPr>
          <a:xfrm>
            <a:off x="563803" y="4546708"/>
            <a:ext cx="619111" cy="5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6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04" y="205979"/>
            <a:ext cx="81229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04" y="1200151"/>
            <a:ext cx="8122997" cy="3346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673-CE80-4140-883F-D8BD26E7E2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4028" y="-29952"/>
            <a:ext cx="402151" cy="5185433"/>
          </a:xfrm>
          <a:prstGeom prst="rect">
            <a:avLst/>
          </a:prstGeom>
          <a:solidFill>
            <a:srgbClr val="5816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28013" y="-29952"/>
            <a:ext cx="0" cy="5185433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7625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MS_logo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5"/>
          <a:stretch/>
        </p:blipFill>
        <p:spPr>
          <a:xfrm>
            <a:off x="563803" y="4546708"/>
            <a:ext cx="619111" cy="5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2364" y="-41932"/>
            <a:ext cx="6637151" cy="5185433"/>
          </a:xfrm>
          <a:prstGeom prst="rect">
            <a:avLst/>
          </a:prstGeom>
          <a:solidFill>
            <a:srgbClr val="5816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66" y="3305176"/>
            <a:ext cx="5689167" cy="1021556"/>
          </a:xfrm>
        </p:spPr>
        <p:txBody>
          <a:bodyPr anchor="t"/>
          <a:lstStyle>
            <a:lvl1pPr algn="l">
              <a:defRPr sz="3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63" y="2180035"/>
            <a:ext cx="5689168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594676" y="-41932"/>
            <a:ext cx="0" cy="5185433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7625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6637154" y="4823702"/>
            <a:ext cx="2368933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Organization of MISO States</a:t>
            </a:r>
          </a:p>
        </p:txBody>
      </p:sp>
      <p:pic>
        <p:nvPicPr>
          <p:cNvPr id="13" name="Picture 12" descr="OMS_logo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5"/>
          <a:stretch/>
        </p:blipFill>
        <p:spPr>
          <a:xfrm>
            <a:off x="7300685" y="3558603"/>
            <a:ext cx="1300977" cy="11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9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04" y="205979"/>
            <a:ext cx="81229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05" y="1200151"/>
            <a:ext cx="3931997" cy="33465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465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673-CE80-4140-883F-D8BD26E7E2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4028" y="-29952"/>
            <a:ext cx="402151" cy="5185433"/>
          </a:xfrm>
          <a:prstGeom prst="rect">
            <a:avLst/>
          </a:prstGeom>
          <a:solidFill>
            <a:srgbClr val="5816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28013" y="-29952"/>
            <a:ext cx="0" cy="5185433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7625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MS_logo.eps">
            <a:extLst>
              <a:ext uri="{FF2B5EF4-FFF2-40B4-BE49-F238E27FC236}">
                <a16:creationId xmlns:a16="http://schemas.microsoft.com/office/drawing/2014/main" id="{DE9E964B-AF6D-2548-88E2-28338DA42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5"/>
          <a:stretch/>
        </p:blipFill>
        <p:spPr>
          <a:xfrm>
            <a:off x="563803" y="4546708"/>
            <a:ext cx="619111" cy="5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04" y="205979"/>
            <a:ext cx="812299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05" y="1151335"/>
            <a:ext cx="393358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05" y="1631158"/>
            <a:ext cx="3933585" cy="291555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5" cy="291555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673-CE80-4140-883F-D8BD26E7E2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4028" y="-29952"/>
            <a:ext cx="402151" cy="5185433"/>
          </a:xfrm>
          <a:prstGeom prst="rect">
            <a:avLst/>
          </a:prstGeom>
          <a:solidFill>
            <a:srgbClr val="5816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013" y="-29952"/>
            <a:ext cx="0" cy="5185433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7625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OMS_logo.eps">
            <a:extLst>
              <a:ext uri="{FF2B5EF4-FFF2-40B4-BE49-F238E27FC236}">
                <a16:creationId xmlns:a16="http://schemas.microsoft.com/office/drawing/2014/main" id="{EF58E597-7C39-8942-BAB4-0461A79D8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5"/>
          <a:stretch/>
        </p:blipFill>
        <p:spPr>
          <a:xfrm>
            <a:off x="563803" y="4546708"/>
            <a:ext cx="619111" cy="5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9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04" y="205979"/>
            <a:ext cx="81229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673-CE80-4140-883F-D8BD26E7E21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4028" y="-29952"/>
            <a:ext cx="402151" cy="5185433"/>
          </a:xfrm>
          <a:prstGeom prst="rect">
            <a:avLst/>
          </a:prstGeom>
          <a:solidFill>
            <a:srgbClr val="5816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28013" y="-29952"/>
            <a:ext cx="0" cy="5185433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7625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MS_logo.eps">
            <a:extLst>
              <a:ext uri="{FF2B5EF4-FFF2-40B4-BE49-F238E27FC236}">
                <a16:creationId xmlns:a16="http://schemas.microsoft.com/office/drawing/2014/main" id="{776A42F1-3633-6A43-8C0F-213E6685A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5"/>
          <a:stretch/>
        </p:blipFill>
        <p:spPr>
          <a:xfrm>
            <a:off x="563803" y="4546708"/>
            <a:ext cx="619111" cy="5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3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673-CE80-4140-883F-D8BD26E7E2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4028" y="-29952"/>
            <a:ext cx="402151" cy="5185433"/>
          </a:xfrm>
          <a:prstGeom prst="rect">
            <a:avLst/>
          </a:prstGeom>
          <a:solidFill>
            <a:srgbClr val="5816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28013" y="-29952"/>
            <a:ext cx="0" cy="5185433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7625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MS_logo.eps">
            <a:extLst>
              <a:ext uri="{FF2B5EF4-FFF2-40B4-BE49-F238E27FC236}">
                <a16:creationId xmlns:a16="http://schemas.microsoft.com/office/drawing/2014/main" id="{1E3188D8-0127-CC44-B3C6-346C5D266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5"/>
          <a:stretch/>
        </p:blipFill>
        <p:spPr>
          <a:xfrm>
            <a:off x="563803" y="4546708"/>
            <a:ext cx="619111" cy="5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03" y="204787"/>
            <a:ext cx="290171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419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803" y="1076326"/>
            <a:ext cx="2901710" cy="347038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4028" y="-29952"/>
            <a:ext cx="402151" cy="5185433"/>
          </a:xfrm>
          <a:prstGeom prst="rect">
            <a:avLst/>
          </a:prstGeom>
          <a:solidFill>
            <a:srgbClr val="5816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28013" y="-29952"/>
            <a:ext cx="0" cy="5185433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7625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MS_logo.eps">
            <a:extLst>
              <a:ext uri="{FF2B5EF4-FFF2-40B4-BE49-F238E27FC236}">
                <a16:creationId xmlns:a16="http://schemas.microsoft.com/office/drawing/2014/main" id="{C8263D99-3D9E-2D4C-825C-F2EDA4D2A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5"/>
          <a:stretch/>
        </p:blipFill>
        <p:spPr>
          <a:xfrm>
            <a:off x="563803" y="4546708"/>
            <a:ext cx="619111" cy="5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1673-CE80-4140-883F-D8BD26E7E2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4028" y="-29952"/>
            <a:ext cx="402151" cy="5185433"/>
          </a:xfrm>
          <a:prstGeom prst="rect">
            <a:avLst/>
          </a:prstGeom>
          <a:solidFill>
            <a:srgbClr val="5816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28013" y="-29952"/>
            <a:ext cx="0" cy="5185433"/>
          </a:xfrm>
          <a:prstGeom prst="line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47625" dist="127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MS_logo.eps">
            <a:extLst>
              <a:ext uri="{FF2B5EF4-FFF2-40B4-BE49-F238E27FC236}">
                <a16:creationId xmlns:a16="http://schemas.microsoft.com/office/drawing/2014/main" id="{1B1A6868-8240-3E47-91F4-BCFC110CA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5"/>
          <a:stretch/>
        </p:blipFill>
        <p:spPr>
          <a:xfrm>
            <a:off x="563803" y="4546708"/>
            <a:ext cx="619111" cy="5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fld id="{E2ED1673-CE80-4140-883F-D8BD26E7E2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venir Heavy"/>
          <a:ea typeface="+mj-ea"/>
          <a:cs typeface="Avenir Heavy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incipalspov.blogspot.com/2014/12/the-three-questions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olleen@misostates.org" TargetMode="External"/><Relationship Id="rId5" Type="http://schemas.openxmlformats.org/officeDocument/2006/relationships/hyperlink" Target="mailto:ben@misostates.org" TargetMode="External"/><Relationship Id="rId4" Type="http://schemas.openxmlformats.org/officeDocument/2006/relationships/hyperlink" Target="mailto:marcus@misostate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quotesblog.net/congratulations-images-congratulations-quotes-congratulations-messages-and-wallpape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hyperlink" Target="http://ameblo.jp/a2j-j2a/entry-1194863630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lipartpanda.com/categories/school-bus-driver-quot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Marcus Hawkins</a:t>
            </a:r>
            <a:br>
              <a:rPr lang="en-US" dirty="0"/>
            </a:br>
            <a:r>
              <a:rPr lang="en-US" dirty="0"/>
              <a:t>Executive Director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TAPS</a:t>
            </a:r>
          </a:p>
          <a:p>
            <a:r>
              <a:rPr lang="en-US" dirty="0"/>
              <a:t>October 29, 2019</a:t>
            </a:r>
          </a:p>
        </p:txBody>
      </p:sp>
    </p:spTree>
    <p:extLst>
      <p:ext uri="{BB962C8B-B14F-4D97-AF65-F5344CB8AC3E}">
        <p14:creationId xmlns:p14="http://schemas.microsoft.com/office/powerpoint/2010/main" val="1107034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A65A-D6A6-427D-8F08-13D41B97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focus areas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AA2C7-98A4-404F-9C03-D35A8DDCE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0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6095-2AD8-414A-A3ED-D748C98E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471949"/>
            <a:ext cx="3845274" cy="12574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Seams – MISO/SPP Initiative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B173C-93E4-4C41-AE73-4A4FF6FFC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697" y="1828800"/>
            <a:ext cx="3845272" cy="2839064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OMS has been working with the SPP RSC through the Seams Liaison Committee. </a:t>
            </a:r>
          </a:p>
          <a:p>
            <a:pPr defTabSz="914400">
              <a:lnSpc>
                <a:spcPct val="90000"/>
              </a:lnSpc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 focus on markets and operations</a:t>
            </a:r>
          </a:p>
          <a:p>
            <a:pPr marL="285750" indent="-285750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Whitepaper </a:t>
            </a:r>
          </a:p>
          <a:p>
            <a:pPr marL="285750" indent="-285750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Stakeholder feedback</a:t>
            </a:r>
          </a:p>
          <a:p>
            <a:pPr defTabSz="914400">
              <a:lnSpc>
                <a:spcPct val="90000"/>
              </a:lnSpc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Expecting initial results from Market Monitor Analysis very soon</a:t>
            </a:r>
          </a:p>
          <a:p>
            <a:pPr marL="285750" indent="-285750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Joint dispatch</a:t>
            </a:r>
          </a:p>
          <a:p>
            <a:pPr marL="285750" indent="-285750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 pancaking</a:t>
            </a:r>
          </a:p>
          <a:p>
            <a:pPr marL="285750" indent="-285750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Market-to-Market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39AD56F5-811F-4B5F-AEE0-31B1149FD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512" t="25546" r="23948" b="6587"/>
          <a:stretch/>
        </p:blipFill>
        <p:spPr>
          <a:xfrm>
            <a:off x="5016842" y="603985"/>
            <a:ext cx="3311611" cy="3935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945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51EE-9897-4ADA-A89B-2F9B6B97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3805552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Distributed Energy Resources (DERs)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5D5F4-2E21-4342-90B4-BD9A0020A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369218"/>
            <a:ext cx="3761613" cy="3263504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areas:</a:t>
            </a:r>
          </a:p>
          <a:p>
            <a:pPr marL="685800" lvl="1" indent="-342900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Jurisdictional overlap</a:t>
            </a:r>
          </a:p>
          <a:p>
            <a:pPr marL="685800" lvl="1" indent="-342900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T-D Interface</a:t>
            </a:r>
          </a:p>
          <a:p>
            <a:pPr marL="685800" lvl="1" indent="-342900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350" dirty="0">
                <a:latin typeface="+mn-lt"/>
                <a:cs typeface="+mn-cs"/>
              </a:rPr>
              <a:t>Joint priorities with MISO</a:t>
            </a:r>
            <a:endParaRPr lang="en-US" sz="13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Working to ensure work going on at state-level is understood by MISO, including improvements being made to interconnection, visibility, and structure of retail programs. </a:t>
            </a:r>
          </a:p>
          <a:p>
            <a:pPr defTabSz="914400">
              <a:lnSpc>
                <a:spcPct val="90000"/>
              </a:lnSpc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 MISO’s Market System Enhancement to understand future functionality.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A368B89-170E-498E-B675-F76207130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95" r="-4" b="-410"/>
          <a:stretch/>
        </p:blipFill>
        <p:spPr>
          <a:xfrm>
            <a:off x="4753739" y="978581"/>
            <a:ext cx="3805552" cy="40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7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8B13-5BEF-4190-B7BC-998EB114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02" y="204787"/>
            <a:ext cx="3316220" cy="871538"/>
          </a:xfrm>
        </p:spPr>
        <p:txBody>
          <a:bodyPr>
            <a:normAutofit/>
          </a:bodyPr>
          <a:lstStyle/>
          <a:p>
            <a:r>
              <a:rPr lang="en-US" sz="2400" dirty="0"/>
              <a:t>Cost Causation &amp; Beneficiary Assessment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E15C4F-2ACF-4B23-BBB0-ABA0D4C8C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985137"/>
              </p:ext>
            </p:extLst>
          </p:nvPr>
        </p:nvGraphicFramePr>
        <p:xfrm>
          <a:off x="3880022" y="494270"/>
          <a:ext cx="4806777" cy="412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84C54-4528-472D-8CB8-466125A34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400" b="1" i="1" dirty="0">
                <a:solidFill>
                  <a:srgbClr val="581619"/>
                </a:solidFill>
              </a:rPr>
              <a:t>Event with the Midwest Governor’s Association on Nov 5-6 in St. Louis</a:t>
            </a:r>
          </a:p>
          <a:p>
            <a:endParaRPr lang="en-US" sz="1400" dirty="0"/>
          </a:p>
          <a:p>
            <a:r>
              <a:rPr lang="en-US" sz="1400" dirty="0"/>
              <a:t>Educating membership on state of the art for benefit assessment methods </a:t>
            </a:r>
          </a:p>
          <a:p>
            <a:endParaRPr lang="en-US" sz="1400" dirty="0"/>
          </a:p>
          <a:p>
            <a:r>
              <a:rPr lang="en-US" sz="1400" dirty="0"/>
              <a:t>Frank discussions on why this topic is so difficult</a:t>
            </a:r>
          </a:p>
          <a:p>
            <a:endParaRPr lang="en-US" sz="1400" dirty="0"/>
          </a:p>
          <a:p>
            <a:r>
              <a:rPr lang="en-US" sz="1400" dirty="0"/>
              <a:t>Part of our long-range transmission planning efforts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Recently approved set of principles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6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240882"/>
            <a:ext cx="5380685" cy="4422557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731E8-FCC7-4C1A-879C-493061C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480197"/>
            <a:ext cx="4653738" cy="10087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 Availability and Need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5E305-C1EF-4B25-8D59-72244A990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136" y="1591321"/>
            <a:ext cx="4653738" cy="272018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OMS is actively engaged in these discussions, focused on: </a:t>
            </a:r>
          </a:p>
          <a:p>
            <a:pPr lvl="1" indent="-285750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 impacts to accreditation</a:t>
            </a:r>
          </a:p>
          <a:p>
            <a:pPr lvl="1" indent="-285750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“attributes” and how they are acquired, including the role of market signals</a:t>
            </a:r>
          </a:p>
          <a:p>
            <a:pPr defTabSz="914400">
              <a:lnSpc>
                <a:spcPct val="90000"/>
              </a:lnSpc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OMS was supportive of early efforts</a:t>
            </a:r>
          </a:p>
          <a:p>
            <a:pPr marL="400050" indent="-285750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 response</a:t>
            </a:r>
          </a:p>
          <a:p>
            <a:pPr marL="400050" indent="-285750" defTabSz="9144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Outage coordination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3567F4E-DD47-4CFE-BA5E-583A95596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24" r="1954"/>
          <a:stretch/>
        </p:blipFill>
        <p:spPr>
          <a:xfrm>
            <a:off x="5895978" y="230181"/>
            <a:ext cx="2984176" cy="17145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7C8FA4-4F5C-4C84-AB35-0F659DADF9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3"/>
          <a:stretch/>
        </p:blipFill>
        <p:spPr>
          <a:xfrm>
            <a:off x="5872163" y="2164652"/>
            <a:ext cx="3031807" cy="24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2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CED8B-86AA-46A1-A65D-A8B1C1D0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else? </a:t>
            </a:r>
          </a:p>
        </p:txBody>
      </p:sp>
      <p:pic>
        <p:nvPicPr>
          <p:cNvPr id="11" name="Content Placeholder 10" descr="A close up of a box&#10;&#10;Description automatically generated">
            <a:extLst>
              <a:ext uri="{FF2B5EF4-FFF2-40B4-BE49-F238E27FC236}">
                <a16:creationId xmlns:a16="http://schemas.microsoft.com/office/drawing/2014/main" id="{7AC507B6-42E0-48E8-8C12-43793B813B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0931" y="1658937"/>
            <a:ext cx="2857500" cy="24288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AC8B0-1886-420E-84EA-6D41900F2A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dirty="0"/>
              <a:t>Marcus Hawkins</a:t>
            </a:r>
          </a:p>
          <a:p>
            <a:pPr marL="0" indent="0" algn="r">
              <a:buNone/>
            </a:pPr>
            <a:r>
              <a:rPr lang="en-US" dirty="0"/>
              <a:t>Executive Director </a:t>
            </a:r>
          </a:p>
          <a:p>
            <a:pPr marL="0" indent="0" algn="r">
              <a:buNone/>
            </a:pPr>
            <a:r>
              <a:rPr lang="en-US" dirty="0">
                <a:hlinkClick r:id="rId4"/>
              </a:rPr>
              <a:t>marcus@misostates.org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Ben Sloan</a:t>
            </a:r>
          </a:p>
          <a:p>
            <a:pPr marL="0" indent="0" algn="r">
              <a:buNone/>
            </a:pPr>
            <a:r>
              <a:rPr lang="en-US" dirty="0"/>
              <a:t>Director of Regulatory Affairs</a:t>
            </a:r>
          </a:p>
          <a:p>
            <a:pPr marL="0" indent="0" algn="r">
              <a:buNone/>
            </a:pPr>
            <a:r>
              <a:rPr lang="en-US" dirty="0">
                <a:hlinkClick r:id="rId5"/>
              </a:rPr>
              <a:t>ben@misostates.org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Colleen Dougherty</a:t>
            </a:r>
          </a:p>
          <a:p>
            <a:pPr marL="0" indent="0" algn="r">
              <a:buNone/>
            </a:pPr>
            <a:r>
              <a:rPr lang="en-US" dirty="0"/>
              <a:t>Office Manager</a:t>
            </a:r>
          </a:p>
          <a:p>
            <a:pPr marL="0" indent="0" algn="r">
              <a:buNone/>
            </a:pPr>
            <a:r>
              <a:rPr lang="en-US" dirty="0">
                <a:hlinkClick r:id="rId6"/>
              </a:rPr>
              <a:t>colleen@misostates.org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30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D566-4E6D-496D-BF0A-8F6E276D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plan to talk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C11FE-1830-40FD-A421-DD6BE126E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OMS 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Current areas of state interest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3200" i="1" dirty="0">
                <a:solidFill>
                  <a:srgbClr val="6E1217"/>
                </a:solidFill>
              </a:rPr>
              <a:t>Please interrupt with your questions at any time </a:t>
            </a:r>
          </a:p>
        </p:txBody>
      </p:sp>
    </p:spTree>
    <p:extLst>
      <p:ext uri="{BB962C8B-B14F-4D97-AF65-F5344CB8AC3E}">
        <p14:creationId xmlns:p14="http://schemas.microsoft.com/office/powerpoint/2010/main" val="195721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91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5143500"/>
          </a:xfrm>
          <a:prstGeom prst="rect">
            <a:avLst/>
          </a:prstGeom>
          <a:solidFill>
            <a:srgbClr val="394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363474"/>
            <a:ext cx="2750058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 descr="A person wearing sunglasses&#10;&#10;Description automatically generated">
            <a:extLst>
              <a:ext uri="{FF2B5EF4-FFF2-40B4-BE49-F238E27FC236}">
                <a16:creationId xmlns:a16="http://schemas.microsoft.com/office/drawing/2014/main" id="{4D4A0102-3C66-455A-8B3C-C1EC251042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7677" y="2515669"/>
            <a:ext cx="1681650" cy="1853058"/>
          </a:xfrm>
          <a:prstGeom prst="rect">
            <a:avLst/>
          </a:prstGeom>
          <a:effectLst/>
        </p:spPr>
      </p:pic>
      <p:pic>
        <p:nvPicPr>
          <p:cNvPr id="1026" name="Picture 2" descr="Image result for taps logo transmission access">
            <a:extLst>
              <a:ext uri="{FF2B5EF4-FFF2-40B4-BE49-F238E27FC236}">
                <a16:creationId xmlns:a16="http://schemas.microsoft.com/office/drawing/2014/main" id="{BD88B7D1-18FA-447D-A9C9-3DB409F0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04" y="1100675"/>
            <a:ext cx="2269997" cy="9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1C01D5-5A1E-462D-91CD-205C4806AB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4930"/>
          <a:stretch/>
        </p:blipFill>
        <p:spPr>
          <a:xfrm>
            <a:off x="4132696" y="1100675"/>
            <a:ext cx="4647830" cy="3051195"/>
          </a:xfrm>
        </p:spPr>
      </p:pic>
    </p:spTree>
    <p:extLst>
      <p:ext uri="{BB962C8B-B14F-4D97-AF65-F5344CB8AC3E}">
        <p14:creationId xmlns:p14="http://schemas.microsoft.com/office/powerpoint/2010/main" val="395653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B83E-93CB-41FE-AD1C-4439552A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 dirty="0">
                <a:latin typeface="+mj-lt"/>
                <a:cs typeface="+mj-cs"/>
              </a:rPr>
              <a:t>OMS Membership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59287-2215-4CA2-9A9B-80095E2DE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761613" cy="3263504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Arkansas Public Service Commission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Illinois Commerce Commission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Indiana Utility Regulatory Commission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Iowa Utilities Board 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Kentucky Public Service Commission 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Louisiana Public Service Commission 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Manitoba Public Utilities Board 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Michigan Public Service Commission 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Minnesota Public Utilities Commission 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Mississippi Public Service Commission 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Missouri Public Service Commission 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Montana Public Service Commission 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Orleans City Council 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 Dakota Public Service Commission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South Dakota Public Utilities Commission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Utility Commission of Texas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Service Commission of Wisconsin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B6AB6FA0-A54B-4D35-A24E-DE469CC488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-2" b="-2"/>
          <a:stretch/>
        </p:blipFill>
        <p:spPr>
          <a:xfrm>
            <a:off x="4709798" y="969494"/>
            <a:ext cx="3805552" cy="320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8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7EB9-1102-412B-A4D9-69AD909C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the states at MISO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D02345-3168-45CC-8F23-C8411B235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102"/>
          <a:stretch/>
        </p:blipFill>
        <p:spPr>
          <a:xfrm>
            <a:off x="3441214" y="1149350"/>
            <a:ext cx="5339735" cy="334645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3FDCA-08E2-44AE-A3E6-DAB45D6FEB6D}"/>
              </a:ext>
            </a:extLst>
          </p:cNvPr>
          <p:cNvSpPr txBox="1">
            <a:spLocks/>
          </p:cNvSpPr>
          <p:nvPr/>
        </p:nvSpPr>
        <p:spPr>
          <a:xfrm>
            <a:off x="563805" y="1151335"/>
            <a:ext cx="2661309" cy="479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751EC9-AAA2-45BB-9FE3-FF0BC5C7E280}"/>
              </a:ext>
            </a:extLst>
          </p:cNvPr>
          <p:cNvSpPr txBox="1">
            <a:spLocks/>
          </p:cNvSpPr>
          <p:nvPr/>
        </p:nvSpPr>
        <p:spPr>
          <a:xfrm>
            <a:off x="563805" y="1631158"/>
            <a:ext cx="2661309" cy="2915551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Avenir Book"/>
                <a:ea typeface="+mn-ea"/>
                <a:cs typeface="Avenir Boo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Advisory in nature</a:t>
            </a:r>
          </a:p>
          <a:p>
            <a:pPr>
              <a:buFontTx/>
              <a:buChar char="-"/>
            </a:pPr>
            <a:r>
              <a:rPr lang="en-US" dirty="0"/>
              <a:t>Participate as any other stakeholder would</a:t>
            </a:r>
          </a:p>
          <a:p>
            <a:pPr>
              <a:buFontTx/>
              <a:buChar char="-"/>
            </a:pPr>
            <a:r>
              <a:rPr lang="en-US" dirty="0"/>
              <a:t>Unique roles in planning and cost allocation</a:t>
            </a:r>
          </a:p>
        </p:txBody>
      </p:sp>
    </p:spTree>
    <p:extLst>
      <p:ext uri="{BB962C8B-B14F-4D97-AF65-F5344CB8AC3E}">
        <p14:creationId xmlns:p14="http://schemas.microsoft.com/office/powerpoint/2010/main" val="129197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Election of 2020 Officers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OMS Executive Committee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President – Matt Schuerger, MN</a:t>
            </a:r>
          </a:p>
          <a:p>
            <a:r>
              <a:rPr lang="en-US" dirty="0"/>
              <a:t>Vice-President – Julie Fedorchak, ND</a:t>
            </a:r>
          </a:p>
          <a:p>
            <a:r>
              <a:rPr lang="en-US" dirty="0"/>
              <a:t>At Large – Sarah Freeman, IN</a:t>
            </a:r>
          </a:p>
          <a:p>
            <a:r>
              <a:rPr lang="en-US" dirty="0"/>
              <a:t>Secretary – Mike Huebsch, WI</a:t>
            </a:r>
          </a:p>
          <a:p>
            <a:r>
              <a:rPr lang="en-US" dirty="0"/>
              <a:t>Treasurer – Arthur D’Andrea, TX</a:t>
            </a:r>
          </a:p>
          <a:p>
            <a:r>
              <a:rPr lang="en-US" dirty="0"/>
              <a:t>Past President – Ted Thomas, AR</a:t>
            </a:r>
          </a:p>
        </p:txBody>
      </p:sp>
      <p:pic>
        <p:nvPicPr>
          <p:cNvPr id="8" name="Content Placeholder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E7A6F88-B51D-4EA9-9E70-2E45ADF3D7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49280" y="1317539"/>
            <a:ext cx="1028700" cy="1371600"/>
          </a:xfrm>
        </p:spPr>
      </p:pic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424C4DA-D026-475A-A7C8-FB8048944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866" y="1317539"/>
            <a:ext cx="1028700" cy="1371600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C851DF8-4925-41C2-B287-78F2CF76F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960" y="1317539"/>
            <a:ext cx="1028698" cy="1371600"/>
          </a:xfrm>
          <a:prstGeom prst="rect">
            <a:avLst/>
          </a:prstGeom>
        </p:spPr>
      </p:pic>
      <p:pic>
        <p:nvPicPr>
          <p:cNvPr id="16" name="Picture 1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B099412-48B0-42F5-8CE6-C7492F4D5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046" y="2799840"/>
            <a:ext cx="1028700" cy="1371600"/>
          </a:xfrm>
          <a:prstGeom prst="rect">
            <a:avLst/>
          </a:prstGeom>
        </p:spPr>
      </p:pic>
      <p:pic>
        <p:nvPicPr>
          <p:cNvPr id="18" name="Picture 17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C665509-397C-4306-B7E2-23CC0F25F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3" y="2807053"/>
            <a:ext cx="1028700" cy="1371600"/>
          </a:xfrm>
          <a:prstGeom prst="rect">
            <a:avLst/>
          </a:prstGeom>
        </p:spPr>
      </p:pic>
      <p:pic>
        <p:nvPicPr>
          <p:cNvPr id="20" name="Picture 1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D4E1684-3F12-452C-B68D-D6C9BD5794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3960" y="2799840"/>
            <a:ext cx="1028698" cy="13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1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2D29-4985-42AF-B23C-A8D01DCB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4005453" cy="8596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Practical considerations for OMS</a:t>
            </a:r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103" y="-1"/>
            <a:ext cx="4509896" cy="1133477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97" y="1268016"/>
            <a:ext cx="6533402" cy="3875484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68730"/>
            <a:ext cx="4448591" cy="387477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F5498-7F95-4887-AD6E-9D6E809ED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29966"/>
            <a:ext cx="2702378" cy="27297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Majority of states reside in multiple RTOs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Approval of OMS positions</a:t>
            </a:r>
          </a:p>
          <a:p>
            <a:pPr marL="614363" lvl="1" indent="-28575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requires 9 members</a:t>
            </a:r>
          </a:p>
          <a:p>
            <a:pPr marL="614363" lvl="1" indent="-28575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monthly board meetings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Members have right to voice their own position within OMS documents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Varied regulatory models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B20240-1353-44BF-B4E2-82557CB562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37316" y="2045494"/>
            <a:ext cx="3878033" cy="217169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031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7E1C-E71A-4E85-AC71-8BF3441F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Current OMS Work Groups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D5C6913-86FA-49DC-90CF-D2CAA9AAB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050" y="759911"/>
            <a:ext cx="5111750" cy="323156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A0261-1F36-43D2-8E77-1E0DD6A24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803" y="1076326"/>
            <a:ext cx="2533624" cy="3470382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1400" dirty="0"/>
              <a:t>Majority of work is developed through staff-led working groups. </a:t>
            </a:r>
          </a:p>
          <a:p>
            <a:endParaRPr lang="en-US" sz="1400" dirty="0"/>
          </a:p>
          <a:p>
            <a:r>
              <a:rPr lang="en-US" sz="1400" dirty="0"/>
              <a:t>Working groups change periodically to align with priorities. </a:t>
            </a:r>
          </a:p>
          <a:p>
            <a:endParaRPr lang="en-US" sz="1400" dirty="0"/>
          </a:p>
          <a:p>
            <a:r>
              <a:rPr lang="en-US" sz="1400" dirty="0"/>
              <a:t>Work groups often provide feedback to MISO. </a:t>
            </a:r>
          </a:p>
        </p:txBody>
      </p:sp>
    </p:spTree>
    <p:extLst>
      <p:ext uri="{BB962C8B-B14F-4D97-AF65-F5344CB8AC3E}">
        <p14:creationId xmlns:p14="http://schemas.microsoft.com/office/powerpoint/2010/main" val="219360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25B3-B4F2-4EAB-9CAF-9082BB24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many overlapping interests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16CB9-8D77-4495-AEFA-81C6302BE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TAPS 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98E63-D21C-4614-9A2B-3006C503CE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TAPS currently engages in legislative debates over proposed changes in rules governing </a:t>
            </a:r>
            <a:r>
              <a:rPr lang="en-US" dirty="0">
                <a:solidFill>
                  <a:srgbClr val="6E1217"/>
                </a:solidFill>
              </a:rPr>
              <a:t>capacity markets, </a:t>
            </a:r>
            <a:r>
              <a:rPr lang="en-US" dirty="0"/>
              <a:t>and in </a:t>
            </a:r>
            <a:r>
              <a:rPr lang="en-US" dirty="0">
                <a:solidFill>
                  <a:srgbClr val="6E1217"/>
                </a:solidFill>
              </a:rPr>
              <a:t>transmission planning</a:t>
            </a:r>
            <a:r>
              <a:rPr lang="en-US" dirty="0"/>
              <a:t>, siting and </a:t>
            </a:r>
            <a:r>
              <a:rPr lang="en-US" dirty="0">
                <a:solidFill>
                  <a:srgbClr val="6E1217"/>
                </a:solidFill>
              </a:rPr>
              <a:t>cost allocation</a:t>
            </a:r>
            <a:r>
              <a:rPr lang="en-US" dirty="0"/>
              <a:t> policies, as well as in proposed changes to regulatory policies governing electric grid security. TAPS retains an interest in legislative policy proposals that impact the </a:t>
            </a:r>
            <a:r>
              <a:rPr lang="en-US" dirty="0">
                <a:solidFill>
                  <a:srgbClr val="6E1217"/>
                </a:solidFill>
              </a:rPr>
              <a:t>jurisdictional boundaries between state and federal regulators </a:t>
            </a:r>
            <a:r>
              <a:rPr lang="en-US" dirty="0"/>
              <a:t>over electric energy policy and changes to </a:t>
            </a:r>
            <a:r>
              <a:rPr lang="en-US" dirty="0">
                <a:solidFill>
                  <a:srgbClr val="6E1217"/>
                </a:solidFill>
              </a:rPr>
              <a:t>regional transmission organizations policy</a:t>
            </a:r>
            <a:r>
              <a:rPr lang="en-US" dirty="0"/>
              <a:t>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563260-A666-4F74-B3B6-82A013053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OMS 2019 Strategic Priorities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283C8B-BFDC-4FCF-A88B-DF08400A9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5" cy="29155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Long-range transmission planning</a:t>
            </a:r>
          </a:p>
          <a:p>
            <a:r>
              <a:rPr lang="en-US" dirty="0"/>
              <a:t>DER</a:t>
            </a:r>
          </a:p>
          <a:p>
            <a:r>
              <a:rPr lang="en-US" dirty="0"/>
              <a:t>Resource Adequacy</a:t>
            </a:r>
          </a:p>
          <a:p>
            <a:r>
              <a:rPr lang="en-US" dirty="0"/>
              <a:t>Return on Equity</a:t>
            </a:r>
          </a:p>
          <a:p>
            <a:r>
              <a:rPr lang="en-US" dirty="0"/>
              <a:t>Seams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8405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MS3_16x9" id="{18788B53-EDEA-431E-9AE8-3A32FD286DFB}" vid="{40CB820B-8DFD-4349-8AB2-47E665988F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6D7F7B879999419975C59D13D59DA9" ma:contentTypeVersion="11" ma:contentTypeDescription="Create a new document." ma:contentTypeScope="" ma:versionID="5f898090b5af21a83f8bb21eac4979c1">
  <xsd:schema xmlns:xsd="http://www.w3.org/2001/XMLSchema" xmlns:xs="http://www.w3.org/2001/XMLSchema" xmlns:p="http://schemas.microsoft.com/office/2006/metadata/properties" xmlns:ns2="c112af22-b5ce-4c5e-af0e-a3d1e3154d9f" xmlns:ns3="22241de4-0428-4705-afaf-7d0fd49de671" targetNamespace="http://schemas.microsoft.com/office/2006/metadata/properties" ma:root="true" ma:fieldsID="60b6bcdf755dae7baa7807511d480ee3" ns2:_="" ns3:_="">
    <xsd:import namespace="c112af22-b5ce-4c5e-af0e-a3d1e3154d9f"/>
    <xsd:import namespace="22241de4-0428-4705-afaf-7d0fd49de6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2af22-b5ce-4c5e-af0e-a3d1e3154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241de4-0428-4705-afaf-7d0fd49de67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8FD988-349D-4C10-8C34-5E93D68F16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2af22-b5ce-4c5e-af0e-a3d1e3154d9f"/>
    <ds:schemaRef ds:uri="22241de4-0428-4705-afaf-7d0fd49de6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657D6E-0A7C-4324-B932-D5676C4F5C75}">
  <ds:schemaRefs>
    <ds:schemaRef ds:uri="22241de4-0428-4705-afaf-7d0fd49de671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c112af22-b5ce-4c5e-af0e-a3d1e3154d9f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070A1BE-F111-4267-A3D0-DD4FAA9C1A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894</Words>
  <Application>Microsoft Macintosh PowerPoint</Application>
  <PresentationFormat>On-screen Show (16:9)</PresentationFormat>
  <Paragraphs>165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Book</vt:lpstr>
      <vt:lpstr>Avenir Heavy</vt:lpstr>
      <vt:lpstr>Calibri</vt:lpstr>
      <vt:lpstr>Wingdings</vt:lpstr>
      <vt:lpstr>Office Theme</vt:lpstr>
      <vt:lpstr>Marcus Hawkins Executive Director</vt:lpstr>
      <vt:lpstr>What I plan to talk about</vt:lpstr>
      <vt:lpstr>PowerPoint Presentation</vt:lpstr>
      <vt:lpstr>OMS Membership</vt:lpstr>
      <vt:lpstr>Role of the states at MISO</vt:lpstr>
      <vt:lpstr>Recent Election of 2020 Officers</vt:lpstr>
      <vt:lpstr>Practical considerations for OMS</vt:lpstr>
      <vt:lpstr>Current OMS Work Groups</vt:lpstr>
      <vt:lpstr>We have many overlapping interests </vt:lpstr>
      <vt:lpstr>Current focus areas</vt:lpstr>
      <vt:lpstr>Seams – MISO/SPP Initiative</vt:lpstr>
      <vt:lpstr>Distributed Energy Resources (DERs)</vt:lpstr>
      <vt:lpstr>Cost Causation &amp; Beneficiary Assessment</vt:lpstr>
      <vt:lpstr>Resource Availability and Need</vt:lpstr>
      <vt:lpstr>Anything else?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Marcus Hawkins Executive Director</dc:title>
  <dc:creator>Marcus Hawkins</dc:creator>
  <cp:lastModifiedBy>John Twitty</cp:lastModifiedBy>
  <cp:revision>21</cp:revision>
  <dcterms:created xsi:type="dcterms:W3CDTF">2019-10-28T18:07:06Z</dcterms:created>
  <dcterms:modified xsi:type="dcterms:W3CDTF">2019-10-28T20:06:10Z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0x010100326D7F7B879999419975C59D13D59DA9</vt:lpwstr>
  </property>
</Properties>
</file>